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9"/>
  </p:notesMasterIdLst>
  <p:sldIdLst>
    <p:sldId id="346" r:id="rId2"/>
    <p:sldId id="3267" r:id="rId3"/>
    <p:sldId id="3258" r:id="rId4"/>
    <p:sldId id="3271" r:id="rId5"/>
    <p:sldId id="3270" r:id="rId6"/>
    <p:sldId id="3272" r:id="rId7"/>
    <p:sldId id="3274" r:id="rId8"/>
    <p:sldId id="3275" r:id="rId9"/>
    <p:sldId id="3283" r:id="rId10"/>
    <p:sldId id="3254" r:id="rId11"/>
    <p:sldId id="3264" r:id="rId12"/>
    <p:sldId id="3295" r:id="rId13"/>
    <p:sldId id="3299" r:id="rId14"/>
    <p:sldId id="3303" r:id="rId15"/>
    <p:sldId id="3311" r:id="rId16"/>
    <p:sldId id="3300" r:id="rId17"/>
    <p:sldId id="3312" r:id="rId18"/>
    <p:sldId id="3314" r:id="rId19"/>
    <p:sldId id="3317" r:id="rId20"/>
    <p:sldId id="3319" r:id="rId21"/>
    <p:sldId id="3323" r:id="rId22"/>
    <p:sldId id="3341" r:id="rId23"/>
    <p:sldId id="3346" r:id="rId24"/>
    <p:sldId id="3355" r:id="rId25"/>
    <p:sldId id="3354" r:id="rId26"/>
    <p:sldId id="3349" r:id="rId27"/>
    <p:sldId id="3361" r:id="rId28"/>
    <p:sldId id="3362" r:id="rId29"/>
    <p:sldId id="3364" r:id="rId30"/>
    <p:sldId id="3366" r:id="rId31"/>
    <p:sldId id="3356" r:id="rId32"/>
    <p:sldId id="3357" r:id="rId33"/>
    <p:sldId id="3388" r:id="rId34"/>
    <p:sldId id="3389" r:id="rId35"/>
    <p:sldId id="3368" r:id="rId36"/>
    <p:sldId id="3369" r:id="rId37"/>
    <p:sldId id="3370" r:id="rId38"/>
    <p:sldId id="3367" r:id="rId39"/>
    <p:sldId id="3350" r:id="rId40"/>
    <p:sldId id="3351" r:id="rId41"/>
    <p:sldId id="3371" r:id="rId42"/>
    <p:sldId id="3387" r:id="rId43"/>
    <p:sldId id="3390" r:id="rId44"/>
    <p:sldId id="3382" r:id="rId45"/>
    <p:sldId id="3391" r:id="rId46"/>
    <p:sldId id="3392" r:id="rId47"/>
    <p:sldId id="3383" r:id="rId48"/>
    <p:sldId id="3393" r:id="rId49"/>
    <p:sldId id="3396" r:id="rId50"/>
    <p:sldId id="3395" r:id="rId51"/>
    <p:sldId id="3397" r:id="rId52"/>
    <p:sldId id="3398" r:id="rId53"/>
    <p:sldId id="3399" r:id="rId54"/>
    <p:sldId id="3400" r:id="rId55"/>
    <p:sldId id="3401" r:id="rId56"/>
    <p:sldId id="3384" r:id="rId57"/>
    <p:sldId id="3378" r:id="rId58"/>
    <p:sldId id="3379" r:id="rId59"/>
    <p:sldId id="3380" r:id="rId60"/>
    <p:sldId id="3381" r:id="rId61"/>
    <p:sldId id="3410" r:id="rId62"/>
    <p:sldId id="3414" r:id="rId63"/>
    <p:sldId id="3403" r:id="rId64"/>
    <p:sldId id="3415" r:id="rId65"/>
    <p:sldId id="3416" r:id="rId66"/>
    <p:sldId id="3418" r:id="rId67"/>
    <p:sldId id="3419" r:id="rId68"/>
    <p:sldId id="3420" r:id="rId69"/>
    <p:sldId id="3421" r:id="rId70"/>
    <p:sldId id="3411" r:id="rId71"/>
    <p:sldId id="3412" r:id="rId72"/>
    <p:sldId id="3413" r:id="rId73"/>
    <p:sldId id="3404" r:id="rId74"/>
    <p:sldId id="3405" r:id="rId75"/>
    <p:sldId id="3406" r:id="rId76"/>
    <p:sldId id="3407" r:id="rId77"/>
    <p:sldId id="3408" r:id="rId78"/>
    <p:sldId id="3409" r:id="rId79"/>
    <p:sldId id="3422" r:id="rId80"/>
    <p:sldId id="3423" r:id="rId81"/>
    <p:sldId id="3424" r:id="rId82"/>
    <p:sldId id="3425" r:id="rId83"/>
    <p:sldId id="3426" r:id="rId84"/>
    <p:sldId id="3427" r:id="rId85"/>
    <p:sldId id="3428" r:id="rId86"/>
    <p:sldId id="3438" r:id="rId87"/>
    <p:sldId id="3439" r:id="rId88"/>
    <p:sldId id="3440" r:id="rId89"/>
    <p:sldId id="3429" r:id="rId90"/>
    <p:sldId id="3441" r:id="rId91"/>
    <p:sldId id="3430" r:id="rId92"/>
    <p:sldId id="3444" r:id="rId93"/>
    <p:sldId id="3442" r:id="rId94"/>
    <p:sldId id="3443" r:id="rId95"/>
    <p:sldId id="3445" r:id="rId96"/>
    <p:sldId id="3446" r:id="rId97"/>
    <p:sldId id="3447" r:id="rId98"/>
    <p:sldId id="3448" r:id="rId99"/>
    <p:sldId id="3449" r:id="rId100"/>
    <p:sldId id="3450" r:id="rId101"/>
    <p:sldId id="3451" r:id="rId102"/>
    <p:sldId id="3452" r:id="rId103"/>
    <p:sldId id="3453" r:id="rId104"/>
    <p:sldId id="3433" r:id="rId105"/>
    <p:sldId id="3454" r:id="rId106"/>
    <p:sldId id="3455" r:id="rId107"/>
    <p:sldId id="3432" r:id="rId108"/>
    <p:sldId id="3434" r:id="rId109"/>
    <p:sldId id="3435" r:id="rId110"/>
    <p:sldId id="3456" r:id="rId111"/>
    <p:sldId id="3457" r:id="rId112"/>
    <p:sldId id="3458" r:id="rId113"/>
    <p:sldId id="3459" r:id="rId114"/>
    <p:sldId id="3436" r:id="rId115"/>
    <p:sldId id="3466" r:id="rId116"/>
    <p:sldId id="3467" r:id="rId117"/>
    <p:sldId id="3468" r:id="rId118"/>
    <p:sldId id="3469" r:id="rId119"/>
    <p:sldId id="3470" r:id="rId120"/>
    <p:sldId id="3471" r:id="rId121"/>
    <p:sldId id="3472" r:id="rId122"/>
    <p:sldId id="3437" r:id="rId123"/>
    <p:sldId id="3473" r:id="rId124"/>
    <p:sldId id="3474" r:id="rId125"/>
    <p:sldId id="3475" r:id="rId126"/>
    <p:sldId id="3476" r:id="rId127"/>
    <p:sldId id="3460" r:id="rId128"/>
    <p:sldId id="3477" r:id="rId129"/>
    <p:sldId id="3478" r:id="rId130"/>
    <p:sldId id="3461" r:id="rId131"/>
    <p:sldId id="3479" r:id="rId132"/>
    <p:sldId id="3480" r:id="rId133"/>
    <p:sldId id="3481" r:id="rId134"/>
    <p:sldId id="3482" r:id="rId135"/>
    <p:sldId id="3462" r:id="rId136"/>
    <p:sldId id="3483" r:id="rId137"/>
    <p:sldId id="3377" r:id="rId138"/>
  </p:sldIdLst>
  <p:sldSz cx="12192000" cy="6858000"/>
  <p:notesSz cx="6858000" cy="9144000"/>
  <p:embeddedFontLst>
    <p:embeddedFont>
      <p:font typeface="Calibri" panose="020F0502020204030204" pitchFamily="34" charset="0"/>
      <p:regular r:id="rId140"/>
      <p:bold r:id="rId141"/>
      <p:italic r:id="rId142"/>
      <p:boldItalic r:id="rId143"/>
    </p:embeddedFont>
    <p:embeddedFont>
      <p:font typeface="Consolas" panose="020B0609020204030204" pitchFamily="49" charset="0"/>
      <p:regular r:id="rId144"/>
      <p:bold r:id="rId145"/>
      <p:italic r:id="rId146"/>
      <p:boldItalic r:id="rId147"/>
    </p:embeddedFont>
    <p:embeddedFont>
      <p:font typeface="나눔스퀘어 Bold" panose="020B0600000101010101" pitchFamily="50" charset="-127"/>
      <p:bold r:id="rId148"/>
    </p:embeddedFont>
    <p:embeddedFont>
      <p:font typeface="나눔스퀘어 ExtraBold" panose="020B0600000101010101" pitchFamily="50" charset="-127"/>
      <p:bold r:id="rId149"/>
    </p:embeddedFont>
    <p:embeddedFont>
      <p:font typeface="맑은 고딕" panose="020B0503020000020004" pitchFamily="50" charset="-127"/>
      <p:regular r:id="rId150"/>
      <p:bold r:id="rId1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4D2"/>
    <a:srgbClr val="4270C3"/>
    <a:srgbClr val="FCFAFC"/>
    <a:srgbClr val="00FF00"/>
    <a:srgbClr val="FEFEFE"/>
    <a:srgbClr val="FAFAFA"/>
    <a:srgbClr val="1E1E1E"/>
    <a:srgbClr val="F6F5EF"/>
    <a:srgbClr val="FFFFFF"/>
    <a:srgbClr val="007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3" autoAdjust="0"/>
  </p:normalViewPr>
  <p:slideViewPr>
    <p:cSldViewPr snapToGrid="0">
      <p:cViewPr varScale="1">
        <p:scale>
          <a:sx n="107" d="100"/>
          <a:sy n="107" d="100"/>
        </p:scale>
        <p:origin x="612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0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1.fntdata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09/19/2022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ssportjs.org/packages/passport-kakao/" TargetMode="External"/><Relationship Id="rId2" Type="http://schemas.openxmlformats.org/officeDocument/2006/relationships/hyperlink" Target="https://developers.kakao.com/docs/latest/ko/kakaologin/common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34</a:t>
            </a:r>
            <a:r>
              <a:rPr lang="en-US" altLang="ko-KR" sz="5400" baseline="30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in icon button stock illustration. Illustration of secure - 126999949">
            <a:extLst>
              <a:ext uri="{FF2B5EF4-FFF2-40B4-BE49-F238E27FC236}">
                <a16:creationId xmlns:a16="http://schemas.microsoft.com/office/drawing/2014/main" id="{252DE1BA-C00F-53F1-CE56-8ECF2731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627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전달한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Profile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Database</a:t>
            </a:r>
            <a:r>
              <a:rPr lang="ko-KR" altLang="en-US" dirty="0"/>
              <a:t> 는 데이터들 간의 일관성이 중요합니다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local </a:t>
            </a:r>
            <a:r>
              <a:rPr lang="ko-KR" altLang="en-US" dirty="0"/>
              <a:t>로 회원가입을 해도 </a:t>
            </a:r>
            <a:r>
              <a:rPr lang="en-US" altLang="ko-KR" dirty="0"/>
              <a:t>name </a:t>
            </a:r>
            <a:r>
              <a:rPr lang="ko-KR" altLang="en-US" dirty="0"/>
              <a:t>키와 값을 가지도록 수정해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Register.js</a:t>
            </a:r>
            <a:r>
              <a:rPr lang="ko-KR" altLang="en-US" dirty="0"/>
              <a:t> 수정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855F4-2951-5A10-7BA2-FCA5E3D53CEA}"/>
              </a:ext>
            </a:extLst>
          </p:cNvPr>
          <p:cNvSpPr txBox="1"/>
          <p:nvPr/>
        </p:nvSpPr>
        <p:spPr>
          <a:xfrm>
            <a:off x="799051" y="3834006"/>
            <a:ext cx="706982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</p:spTree>
    <p:extLst>
      <p:ext uri="{BB962C8B-B14F-4D97-AF65-F5344CB8AC3E}">
        <p14:creationId xmlns:p14="http://schemas.microsoft.com/office/powerpoint/2010/main" val="4341642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이제 글을 쓸 때</a:t>
            </a:r>
            <a:r>
              <a:rPr lang="en-US" altLang="ko-KR" dirty="0"/>
              <a:t>,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키를 추가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기존 회원은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이 없으므로 </a:t>
            </a:r>
            <a:r>
              <a:rPr lang="en-US" altLang="ko-KR" dirty="0"/>
              <a:t>user.id </a:t>
            </a:r>
            <a:r>
              <a:rPr lang="ko-KR" altLang="en-US" dirty="0"/>
              <a:t>를 사용하도록 수정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FC4C8-47B8-1F04-D2EC-1B124F933419}"/>
              </a:ext>
            </a:extLst>
          </p:cNvPr>
          <p:cNvSpPr txBox="1"/>
          <p:nvPr/>
        </p:nvSpPr>
        <p:spPr>
          <a:xfrm>
            <a:off x="832606" y="3023231"/>
            <a:ext cx="937679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signedCookies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</p:txBody>
      </p:sp>
    </p:spTree>
    <p:extLst>
      <p:ext uri="{BB962C8B-B14F-4D97-AF65-F5344CB8AC3E}">
        <p14:creationId xmlns:p14="http://schemas.microsoft.com/office/powerpoint/2010/main" val="38082276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Board.ejs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과거에 작성한 </a:t>
            </a:r>
            <a:endParaRPr lang="en-US" altLang="ko-KR" dirty="0"/>
          </a:p>
          <a:p>
            <a:r>
              <a:rPr lang="ko-KR" altLang="en-US" dirty="0"/>
              <a:t>작성자 부분에서 해당 글이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키를 가지고 있으면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으로 띄우고 없으면</a:t>
            </a:r>
            <a:r>
              <a:rPr lang="en-US" altLang="ko-KR" dirty="0"/>
              <a:t>, id </a:t>
            </a:r>
            <a:r>
              <a:rPr lang="ko-KR" altLang="en-US" dirty="0"/>
              <a:t>를 띄우도록 수정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28822-FB7F-FFDD-0A05-E415125BD3BE}"/>
              </a:ext>
            </a:extLst>
          </p:cNvPr>
          <p:cNvSpPr txBox="1"/>
          <p:nvPr/>
        </p:nvSpPr>
        <p:spPr>
          <a:xfrm>
            <a:off x="840996" y="3642567"/>
            <a:ext cx="1004791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작성자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153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설계의 중요성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이렇게 서비스 중간 과정에서 </a:t>
            </a:r>
            <a:r>
              <a:rPr lang="en-US" altLang="ko-KR" dirty="0"/>
              <a:t>DB</a:t>
            </a:r>
            <a:r>
              <a:rPr lang="ko-KR" altLang="en-US" dirty="0"/>
              <a:t>의 구조</a:t>
            </a:r>
            <a:r>
              <a:rPr lang="en-US" altLang="ko-KR" dirty="0"/>
              <a:t>(</a:t>
            </a:r>
            <a:r>
              <a:rPr lang="ko-KR" altLang="en-US" dirty="0"/>
              <a:t>키 값 추가</a:t>
            </a:r>
            <a:r>
              <a:rPr lang="en-US" altLang="ko-KR" dirty="0"/>
              <a:t>)</a:t>
            </a:r>
            <a:r>
              <a:rPr lang="ko-KR" altLang="en-US" dirty="0"/>
              <a:t>가 변경 되면 서비스 전반적으로 수정이 필요합니다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초반에 설계를 잘해서 이러한 수정 사항 없이 진행 되도록 만드는 것이 중요합니다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279036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ver-icon-style (1) - UPTEMPO Marketers">
            <a:extLst>
              <a:ext uri="{FF2B5EF4-FFF2-40B4-BE49-F238E27FC236}">
                <a16:creationId xmlns:a16="http://schemas.microsoft.com/office/drawing/2014/main" id="{16BCA1CB-1F79-7D44-BDB1-4C9ABA1E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279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090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50567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https://developers.naver.com/</a:t>
            </a:r>
          </a:p>
        </p:txBody>
      </p:sp>
    </p:spTree>
    <p:extLst>
      <p:ext uri="{BB962C8B-B14F-4D97-AF65-F5344CB8AC3E}">
        <p14:creationId xmlns:p14="http://schemas.microsoft.com/office/powerpoint/2010/main" val="9885032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2384E8-1A54-5CB5-5585-85318B58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0"/>
            <a:ext cx="10765766" cy="68580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9FF9657-EE73-C25B-A82E-ACDE8FE9FBA4}"/>
              </a:ext>
            </a:extLst>
          </p:cNvPr>
          <p:cNvSpPr/>
          <p:nvPr/>
        </p:nvSpPr>
        <p:spPr>
          <a:xfrm rot="8413072">
            <a:off x="4570780" y="4966609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97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91348B-0C36-117A-BB03-16AF9FEE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41" y="0"/>
            <a:ext cx="8516918" cy="685800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4DFEF13-4B41-C4C9-0ECB-01A2C2CC5D85}"/>
              </a:ext>
            </a:extLst>
          </p:cNvPr>
          <p:cNvSpPr/>
          <p:nvPr/>
        </p:nvSpPr>
        <p:spPr>
          <a:xfrm rot="8413072">
            <a:off x="4738559" y="5604173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899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B69EF5-8CA0-06C8-BAD6-C9B66B1C6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50" y="0"/>
            <a:ext cx="8733099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57FA16F-AAD0-992D-DF52-2F36BDE1BFDE}"/>
              </a:ext>
            </a:extLst>
          </p:cNvPr>
          <p:cNvSpPr/>
          <p:nvPr/>
        </p:nvSpPr>
        <p:spPr>
          <a:xfrm rot="8413072">
            <a:off x="3882881" y="5822286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66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Session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서버의 쿠키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11266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F17891-6ED8-3E6A-CD25-8FB2EDF0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03" y="0"/>
            <a:ext cx="9617594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EFC5C97-EAF8-CC6D-F53D-67366FCDAB6E}"/>
              </a:ext>
            </a:extLst>
          </p:cNvPr>
          <p:cNvSpPr/>
          <p:nvPr/>
        </p:nvSpPr>
        <p:spPr>
          <a:xfrm rot="8413072">
            <a:off x="5460012" y="1736848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E6D43F7-7589-06D3-087E-9282C864D4AD}"/>
              </a:ext>
            </a:extLst>
          </p:cNvPr>
          <p:cNvSpPr/>
          <p:nvPr/>
        </p:nvSpPr>
        <p:spPr>
          <a:xfrm rot="8413072">
            <a:off x="7726438" y="4238165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9611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F05C97-FAEA-E73F-4039-24146848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49" y="0"/>
            <a:ext cx="8689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003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EBCE7-FB10-ABD5-4044-27051D47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30" y="532996"/>
            <a:ext cx="8878539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280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351CE3-E914-3D99-30B6-85449806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309127"/>
            <a:ext cx="8554644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915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2093D0-D025-6875-5CA6-22437029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30" y="737812"/>
            <a:ext cx="8878539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67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Passport-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passport-</a:t>
            </a:r>
            <a:r>
              <a:rPr lang="en-US" altLang="ko-KR" dirty="0" err="1"/>
              <a:t>naver</a:t>
            </a:r>
            <a:r>
              <a:rPr lang="en-US" altLang="ko-KR" dirty="0"/>
              <a:t> -s</a:t>
            </a:r>
          </a:p>
          <a:p>
            <a:r>
              <a:rPr lang="en-US" altLang="ko-KR" dirty="0"/>
              <a:t>passport.js </a:t>
            </a:r>
            <a:r>
              <a:rPr lang="ko-KR" altLang="en-US" dirty="0"/>
              <a:t>에 </a:t>
            </a: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ko-KR" altLang="en-US" dirty="0"/>
              <a:t>모듈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Passport.use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 err="1"/>
              <a:t>페북</a:t>
            </a:r>
            <a:r>
              <a:rPr lang="ko-KR" altLang="en-US" dirty="0"/>
              <a:t> 것을 거의 그대로 사용 할 예정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복붙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D93DD-1B3A-85E6-491B-7A9A20A678D7}"/>
              </a:ext>
            </a:extLst>
          </p:cNvPr>
          <p:cNvSpPr txBox="1"/>
          <p:nvPr/>
        </p:nvSpPr>
        <p:spPr>
          <a:xfrm>
            <a:off x="832607" y="3059668"/>
            <a:ext cx="777449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NaverStrategy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'passport-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F0D49-32C0-8E51-86CE-0345AE8906C5}"/>
              </a:ext>
            </a:extLst>
          </p:cNvPr>
          <p:cNvSpPr txBox="1"/>
          <p:nvPr/>
        </p:nvSpPr>
        <p:spPr>
          <a:xfrm>
            <a:off x="832607" y="5062566"/>
            <a:ext cx="609460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NaverStrategy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32989476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Passport-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수립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먼저 네이버 인증에서 요구하는 정보 가져오기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6B29AE-3A8B-C813-A695-1BCA4511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3" y="2192372"/>
            <a:ext cx="6665282" cy="404064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AF6C203-D167-7938-A4E6-C53B25E2D393}"/>
              </a:ext>
            </a:extLst>
          </p:cNvPr>
          <p:cNvSpPr/>
          <p:nvPr/>
        </p:nvSpPr>
        <p:spPr>
          <a:xfrm rot="14286606">
            <a:off x="4158312" y="2930263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9EBA6A-BACF-C5BB-D240-D978BE92B38F}"/>
              </a:ext>
            </a:extLst>
          </p:cNvPr>
          <p:cNvSpPr/>
          <p:nvPr/>
        </p:nvSpPr>
        <p:spPr>
          <a:xfrm rot="14286606">
            <a:off x="3277629" y="3778870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7640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BBD16F-50F3-0186-C0AA-F9E59D5ADB57}"/>
              </a:ext>
            </a:extLst>
          </p:cNvPr>
          <p:cNvSpPr txBox="1"/>
          <p:nvPr/>
        </p:nvSpPr>
        <p:spPr>
          <a:xfrm>
            <a:off x="690343" y="2954184"/>
            <a:ext cx="997101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NaverStrategy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NAVER_CLIENT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clientSecret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NAVER_CLIENT_SECRET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callbackURL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NAVER_CB_URL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777F5-0355-358C-661F-C21603D80990}"/>
              </a:ext>
            </a:extLst>
          </p:cNvPr>
          <p:cNvSpPr txBox="1"/>
          <p:nvPr/>
        </p:nvSpPr>
        <p:spPr>
          <a:xfrm>
            <a:off x="690343" y="1639534"/>
            <a:ext cx="945229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NAVER_CLIENT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KYYP0nRF4iCQKz8skVFJ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NAVER_CLIENT_SECRET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BH4_7QGBxo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NAVER_CB_URL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http://localhost:4000/login/auth/naver/callback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B5D6EA0-79CE-976B-690F-E157D479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.env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5801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Passport-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수립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전략 자체는 페이스북과 동일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네이버</a:t>
            </a:r>
            <a:r>
              <a:rPr lang="en-US" altLang="ko-KR" dirty="0"/>
              <a:t> </a:t>
            </a:r>
            <a:r>
              <a:rPr lang="ko-KR" altLang="en-US" dirty="0"/>
              <a:t>에서 받아온 </a:t>
            </a:r>
            <a:r>
              <a:rPr lang="en-US" altLang="ko-KR" dirty="0"/>
              <a:t>profile </a:t>
            </a:r>
            <a:r>
              <a:rPr lang="ko-KR" altLang="en-US" dirty="0"/>
              <a:t>에서 </a:t>
            </a:r>
            <a:r>
              <a:rPr lang="en-US" altLang="ko-KR" dirty="0"/>
              <a:t>id </a:t>
            </a:r>
            <a:r>
              <a:rPr lang="ko-KR" altLang="en-US" dirty="0"/>
              <a:t>값이 </a:t>
            </a:r>
            <a:r>
              <a:rPr lang="en-US" altLang="ko-KR" dirty="0"/>
              <a:t>DB</a:t>
            </a:r>
            <a:r>
              <a:rPr lang="ko-KR" altLang="en-US" dirty="0"/>
              <a:t>에 있는지 찾아보고 있으면 바로 로그인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없으면 네이버 </a:t>
            </a:r>
            <a:r>
              <a:rPr lang="en-US" altLang="ko-KR" dirty="0">
                <a:sym typeface="Wingdings" panose="05000000000000000000" pitchFamily="2" charset="2"/>
              </a:rPr>
              <a:t>profile </a:t>
            </a:r>
            <a:r>
              <a:rPr lang="ko-KR" altLang="en-US" dirty="0">
                <a:sym typeface="Wingdings" panose="05000000000000000000" pitchFamily="2" charset="2"/>
              </a:rPr>
              <a:t>중 필요한 것을 뽑아서 회원 가입을 시키고 로그인 처리를 하면 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다만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네이버 </a:t>
            </a:r>
            <a:r>
              <a:rPr lang="en-US" altLang="ko-KR" dirty="0">
                <a:sym typeface="Wingdings" panose="05000000000000000000" pitchFamily="2" charset="2"/>
              </a:rPr>
              <a:t>profile </a:t>
            </a:r>
            <a:r>
              <a:rPr lang="ko-KR" altLang="en-US" dirty="0">
                <a:sym typeface="Wingdings" panose="05000000000000000000" pitchFamily="2" charset="2"/>
              </a:rPr>
              <a:t>은 어떤 것을 제공하는지 모르므로 한번 찍어서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85748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EC25B1-8A42-29F2-4D1B-1D302EE4622A}"/>
              </a:ext>
            </a:extLst>
          </p:cNvPr>
          <p:cNvSpPr txBox="1"/>
          <p:nvPr/>
        </p:nvSpPr>
        <p:spPr>
          <a:xfrm>
            <a:off x="362822" y="320679"/>
            <a:ext cx="9536185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accessToken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refreshToken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newNaverUser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newNaverUser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dbResult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acknowledged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newFBUser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페북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회원 생성 에러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293989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Session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구현하기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4818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Passport-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</a:t>
            </a:r>
            <a:r>
              <a:rPr lang="en-US" altLang="ko-KR" dirty="0" err="1"/>
              <a:t>displayName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/>
              <a:t>null </a:t>
            </a:r>
            <a:r>
              <a:rPr lang="ko-KR" altLang="en-US" dirty="0"/>
              <a:t>인 경우가 있네요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displayName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null </a:t>
            </a:r>
            <a:r>
              <a:rPr lang="ko-KR" altLang="en-US" dirty="0">
                <a:sym typeface="Wingdings" panose="05000000000000000000" pitchFamily="2" charset="2"/>
              </a:rPr>
              <a:t>여부에 따라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en-US" altLang="ko-KR" dirty="0" err="1">
                <a:sym typeface="Wingdings" panose="05000000000000000000" pitchFamily="2" charset="2"/>
              </a:rPr>
              <a:t>displayName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으로 할지</a:t>
            </a:r>
            <a:r>
              <a:rPr lang="en-US" altLang="ko-KR" dirty="0">
                <a:sym typeface="Wingdings" panose="05000000000000000000" pitchFamily="2" charset="2"/>
              </a:rPr>
              <a:t>, email </a:t>
            </a:r>
            <a:r>
              <a:rPr lang="ko-KR" altLang="en-US" dirty="0">
                <a:sym typeface="Wingdings" panose="05000000000000000000" pitchFamily="2" charset="2"/>
              </a:rPr>
              <a:t>로 할지 결정하여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E0D079-EB42-70E1-47B6-FF449526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92" y="1328391"/>
            <a:ext cx="7144747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023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Passport-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 확인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확인 차 </a:t>
            </a:r>
            <a:r>
              <a:rPr lang="en-US" altLang="ko-KR" dirty="0" err="1"/>
              <a:t>profile.displayName</a:t>
            </a:r>
            <a:r>
              <a:rPr lang="en-US" altLang="ko-KR" dirty="0"/>
              <a:t> </a:t>
            </a:r>
            <a:r>
              <a:rPr lang="ko-KR" altLang="en-US" dirty="0"/>
              <a:t>을 찍어 봅시다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Null </a:t>
            </a:r>
            <a:r>
              <a:rPr lang="ko-KR" altLang="en-US" dirty="0"/>
              <a:t>값은 </a:t>
            </a:r>
            <a:r>
              <a:rPr lang="en-US" altLang="ko-KR" dirty="0"/>
              <a:t>undefined </a:t>
            </a:r>
            <a:r>
              <a:rPr lang="ko-KR" altLang="en-US" dirty="0"/>
              <a:t>로 반환 되는 것을 확인</a:t>
            </a:r>
            <a:r>
              <a:rPr lang="en-US" altLang="ko-KR" dirty="0"/>
              <a:t>! </a:t>
            </a:r>
            <a:r>
              <a:rPr lang="ko-KR" altLang="en-US" dirty="0"/>
              <a:t>해당 내용으로 회원 가입 </a:t>
            </a:r>
            <a:r>
              <a:rPr lang="ko-KR" altLang="en-US" dirty="0" err="1"/>
              <a:t>키값을</a:t>
            </a:r>
            <a:r>
              <a:rPr lang="ko-KR" altLang="en-US" dirty="0"/>
              <a:t> 작성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DAC5F-E19E-5CEB-10DE-48A2CA434C4E}"/>
              </a:ext>
            </a:extLst>
          </p:cNvPr>
          <p:cNvSpPr txBox="1"/>
          <p:nvPr/>
        </p:nvSpPr>
        <p:spPr>
          <a:xfrm>
            <a:off x="807440" y="2164252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E04319-0C7D-3B96-4139-4E702C5B1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39" y="2858053"/>
            <a:ext cx="1889923" cy="5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12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65E1CD-AE10-C4C1-5528-178FB477CC72}"/>
              </a:ext>
            </a:extLst>
          </p:cNvPr>
          <p:cNvSpPr txBox="1"/>
          <p:nvPr/>
        </p:nvSpPr>
        <p:spPr>
          <a:xfrm>
            <a:off x="240601" y="197346"/>
            <a:ext cx="9477462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accessToken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refreshToken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     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newNaverUser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newNaverUser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dbResult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acknowledged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newNaverUser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네이버 회원 생성 에러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34952532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 로그인 구현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카카오 로그인을 구현하시면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2"/>
              </a:rPr>
              <a:t>https://developers.kakao.com/docs/latest/ko/kakaologin/common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https://www.passportjs.org/packages/passport-kakao/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2022</a:t>
            </a:r>
            <a:r>
              <a:rPr lang="ko-KR" altLang="en-US" dirty="0">
                <a:solidFill>
                  <a:srgbClr val="FF0000"/>
                </a:solidFill>
              </a:rPr>
              <a:t>년 </a:t>
            </a:r>
            <a:r>
              <a:rPr lang="en-US" altLang="ko-KR" dirty="0">
                <a:solidFill>
                  <a:srgbClr val="FF0000"/>
                </a:solidFill>
              </a:rPr>
              <a:t>9</a:t>
            </a:r>
            <a:r>
              <a:rPr lang="ko-KR" altLang="en-US" dirty="0">
                <a:solidFill>
                  <a:srgbClr val="FF0000"/>
                </a:solidFill>
              </a:rPr>
              <a:t>월 </a:t>
            </a:r>
            <a:r>
              <a:rPr lang="en-US" altLang="ko-KR" dirty="0">
                <a:solidFill>
                  <a:srgbClr val="FF0000"/>
                </a:solidFill>
              </a:rPr>
              <a:t>20</a:t>
            </a:r>
            <a:r>
              <a:rPr lang="ko-KR" altLang="en-US" dirty="0">
                <a:solidFill>
                  <a:srgbClr val="FF0000"/>
                </a:solidFill>
              </a:rPr>
              <a:t>일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오후 </a:t>
            </a:r>
            <a:r>
              <a:rPr lang="en-US" altLang="ko-KR" dirty="0">
                <a:solidFill>
                  <a:srgbClr val="FF0000"/>
                </a:solidFill>
              </a:rPr>
              <a:t>7</a:t>
            </a:r>
            <a:r>
              <a:rPr lang="ko-KR" altLang="en-US" dirty="0">
                <a:solidFill>
                  <a:srgbClr val="FF0000"/>
                </a:solidFill>
              </a:rPr>
              <a:t>시 까지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0744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업로드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48923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multer</a:t>
            </a:r>
            <a:r>
              <a:rPr lang="en-US" altLang="ko-KR" dirty="0"/>
              <a:t> -s</a:t>
            </a:r>
          </a:p>
          <a:p>
            <a:r>
              <a:rPr lang="ko-KR" altLang="en-US" dirty="0"/>
              <a:t>파일을 간단하게 업로드 하게 해주는 </a:t>
            </a:r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모듈을 설치해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6B231-D78D-0455-F0EA-4D706DAD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6" y="2970278"/>
            <a:ext cx="4793019" cy="22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21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Board_write.ejs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이제 파일 업로드 부분이 필요하므로 해당 내용을 추가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업로드 할 때에는 </a:t>
            </a:r>
            <a:r>
              <a:rPr lang="en-US" altLang="ko-KR" dirty="0"/>
              <a:t>form </a:t>
            </a:r>
            <a:r>
              <a:rPr lang="ko-KR" altLang="en-US" dirty="0"/>
              <a:t>데이터가 더 이상 단순 문자열이 아니므로 인코딩 타입을 </a:t>
            </a:r>
            <a:r>
              <a:rPr lang="en-US" altLang="ko-KR" dirty="0"/>
              <a:t>multipart/form-data </a:t>
            </a:r>
            <a:r>
              <a:rPr lang="ko-KR" altLang="en-US" dirty="0"/>
              <a:t>을 속성에 추가해 줍니다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0F275-61A5-1C35-8475-7141F6D27496}"/>
              </a:ext>
            </a:extLst>
          </p:cNvPr>
          <p:cNvSpPr txBox="1"/>
          <p:nvPr/>
        </p:nvSpPr>
        <p:spPr>
          <a:xfrm>
            <a:off x="824753" y="2284622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986FA-F0CE-D9B5-EE35-CFC32A4EEA4E}"/>
              </a:ext>
            </a:extLst>
          </p:cNvPr>
          <p:cNvSpPr txBox="1"/>
          <p:nvPr/>
        </p:nvSpPr>
        <p:spPr>
          <a:xfrm>
            <a:off x="824753" y="4409746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8916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8F7C0-3097-4830-32B6-C4FC84D29B8C}"/>
              </a:ext>
            </a:extLst>
          </p:cNvPr>
          <p:cNvSpPr txBox="1"/>
          <p:nvPr/>
        </p:nvSpPr>
        <p:spPr>
          <a:xfrm>
            <a:off x="331694" y="962469"/>
            <a:ext cx="115286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이미지 업로드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583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글을 쓸 때</a:t>
            </a:r>
            <a:r>
              <a:rPr lang="en-US" altLang="ko-KR" dirty="0"/>
              <a:t>, </a:t>
            </a:r>
            <a:r>
              <a:rPr lang="ko-KR" altLang="en-US" dirty="0"/>
              <a:t>이미지 파일을 추가해 줘야 하므로 </a:t>
            </a:r>
            <a:r>
              <a:rPr lang="en-US" altLang="ko-KR" dirty="0"/>
              <a:t>board.js </a:t>
            </a:r>
            <a:r>
              <a:rPr lang="ko-KR" altLang="en-US" dirty="0"/>
              <a:t>를 수정 합니다</a:t>
            </a:r>
            <a:endParaRPr lang="en-US" altLang="ko-KR" dirty="0"/>
          </a:p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 불러오기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ko-KR" altLang="en-US" dirty="0"/>
              <a:t>저장 설정</a:t>
            </a:r>
            <a:endParaRPr lang="en-US" altLang="ko-KR" dirty="0"/>
          </a:p>
          <a:p>
            <a:pPr lvl="2"/>
            <a:r>
              <a:rPr lang="en-US" altLang="ko-KR" dirty="0"/>
              <a:t>Destination : </a:t>
            </a:r>
            <a:r>
              <a:rPr lang="ko-KR" altLang="en-US" dirty="0"/>
              <a:t>업로드를 할 폴더 설정</a:t>
            </a:r>
            <a:endParaRPr lang="en-US" altLang="ko-KR" dirty="0"/>
          </a:p>
          <a:p>
            <a:pPr lvl="2"/>
            <a:r>
              <a:rPr lang="en-US" altLang="ko-KR" dirty="0"/>
              <a:t>Filename: </a:t>
            </a:r>
            <a:r>
              <a:rPr lang="ko-KR" altLang="en-US" dirty="0"/>
              <a:t>파일 이름을 설정</a:t>
            </a:r>
            <a:endParaRPr lang="en-US" altLang="ko-KR" dirty="0"/>
          </a:p>
          <a:p>
            <a:pPr lvl="1"/>
            <a:r>
              <a:rPr lang="ko-KR" altLang="en-US" dirty="0"/>
              <a:t>한계 설정</a:t>
            </a:r>
            <a:endParaRPr lang="en-US" altLang="ko-KR" dirty="0"/>
          </a:p>
          <a:p>
            <a:pPr lvl="2"/>
            <a:r>
              <a:rPr lang="ko-KR" altLang="en-US" dirty="0"/>
              <a:t>파일 크기</a:t>
            </a:r>
            <a:r>
              <a:rPr lang="en-US" altLang="ko-KR" dirty="0"/>
              <a:t>, </a:t>
            </a:r>
            <a:r>
              <a:rPr lang="ko-KR" altLang="en-US" dirty="0"/>
              <a:t>이름 같은 제한을 설정 할 수 있습니다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A536D-EF12-EF09-7DBB-2BD0AA3754BF}"/>
              </a:ext>
            </a:extLst>
          </p:cNvPr>
          <p:cNvSpPr txBox="1"/>
          <p:nvPr/>
        </p:nvSpPr>
        <p:spPr>
          <a:xfrm>
            <a:off x="815788" y="296642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984827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저장 설정</a:t>
            </a:r>
            <a:endParaRPr lang="en-US" altLang="ko-KR" dirty="0"/>
          </a:p>
          <a:p>
            <a:pPr lvl="1"/>
            <a:r>
              <a:rPr lang="en-US" altLang="ko-KR" dirty="0"/>
              <a:t>Destination : </a:t>
            </a:r>
            <a:r>
              <a:rPr lang="ko-KR" altLang="en-US" dirty="0"/>
              <a:t>업로드를 할 폴더 설정</a:t>
            </a:r>
            <a:endParaRPr lang="en-US" altLang="ko-KR" dirty="0"/>
          </a:p>
          <a:p>
            <a:pPr lvl="1"/>
            <a:r>
              <a:rPr lang="en-US" altLang="ko-KR" dirty="0"/>
              <a:t>Filename: </a:t>
            </a:r>
            <a:r>
              <a:rPr lang="ko-KR" altLang="en-US" dirty="0"/>
              <a:t>파일 이름을 설정</a:t>
            </a:r>
            <a:endParaRPr lang="en-US" altLang="ko-KR" dirty="0"/>
          </a:p>
          <a:p>
            <a:r>
              <a:rPr lang="ko-KR" altLang="en-US" dirty="0"/>
              <a:t>한계 설정</a:t>
            </a:r>
            <a:endParaRPr lang="en-US" altLang="ko-KR" dirty="0"/>
          </a:p>
          <a:p>
            <a:pPr lvl="1"/>
            <a:r>
              <a:rPr lang="ko-KR" altLang="en-US" dirty="0"/>
              <a:t>파일 크기</a:t>
            </a:r>
            <a:r>
              <a:rPr lang="en-US" altLang="ko-KR" dirty="0"/>
              <a:t>, </a:t>
            </a:r>
            <a:r>
              <a:rPr lang="ko-KR" altLang="en-US" dirty="0"/>
              <a:t>이름 같은 제한을 설정 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097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Session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추가하기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6698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FCC43-B78E-6129-9500-72D93B433CCF}"/>
              </a:ext>
            </a:extLst>
          </p:cNvPr>
          <p:cNvSpPr txBox="1"/>
          <p:nvPr/>
        </p:nvSpPr>
        <p:spPr>
          <a:xfrm>
            <a:off x="627530" y="461752"/>
            <a:ext cx="697454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diskStorage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180395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 폴더 만들기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파일을 </a:t>
            </a:r>
            <a:r>
              <a:rPr lang="en-US" altLang="ko-KR" dirty="0"/>
              <a:t>/uploads </a:t>
            </a:r>
            <a:r>
              <a:rPr lang="ko-KR" altLang="en-US" dirty="0"/>
              <a:t>로 올리기로 했으므로 해당 폴더가 반드시 존재</a:t>
            </a:r>
            <a:endParaRPr lang="en-US" altLang="ko-KR" dirty="0"/>
          </a:p>
          <a:p>
            <a:r>
              <a:rPr lang="ko-KR" altLang="en-US" dirty="0"/>
              <a:t>글 쓰기 요청 시</a:t>
            </a:r>
            <a:r>
              <a:rPr lang="en-US" altLang="ko-KR" dirty="0"/>
              <a:t>, </a:t>
            </a:r>
            <a:r>
              <a:rPr lang="ko-KR" altLang="en-US" dirty="0"/>
              <a:t>폴더가 없으면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Filesytem</a:t>
            </a:r>
            <a:r>
              <a:rPr lang="en-US" altLang="ko-KR" dirty="0"/>
              <a:t> </a:t>
            </a:r>
            <a:r>
              <a:rPr lang="ko-KR" altLang="en-US" dirty="0"/>
              <a:t>모듈 호출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폴더가 없으면 만드는 코드 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42448-975B-D95F-6CD9-AEAE1228E1FF}"/>
              </a:ext>
            </a:extLst>
          </p:cNvPr>
          <p:cNvSpPr txBox="1"/>
          <p:nvPr/>
        </p:nvSpPr>
        <p:spPr>
          <a:xfrm>
            <a:off x="842682" y="3646265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D1A05-199E-D083-2B01-61036B120742}"/>
              </a:ext>
            </a:extLst>
          </p:cNvPr>
          <p:cNvSpPr txBox="1"/>
          <p:nvPr/>
        </p:nvSpPr>
        <p:spPr>
          <a:xfrm>
            <a:off x="842682" y="5312461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mkdirSync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178356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업로드 여부에 따른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파일이 올라오면 파일의 정보는 </a:t>
            </a:r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에 담겨서 들어옵니다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글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키를 만들고 값으로 파일명을 넣어 줍시다</a:t>
            </a:r>
            <a:r>
              <a:rPr lang="en-US" altLang="ko-KR" dirty="0"/>
              <a:t>! </a:t>
            </a:r>
            <a:r>
              <a:rPr lang="ko-KR" altLang="en-US" dirty="0"/>
              <a:t>물론 </a:t>
            </a:r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이 있을 때에만 넣어줘야 합니다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AD127B-C57D-6F2C-5C86-7F6289DF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30" y="2132360"/>
            <a:ext cx="5121846" cy="30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123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업로드 여부에 따른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글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키를 만들고 값으로 파일명을 넣어 줍시다</a:t>
            </a:r>
            <a:r>
              <a:rPr lang="en-US" altLang="ko-KR" dirty="0"/>
              <a:t>! </a:t>
            </a:r>
            <a:r>
              <a:rPr lang="ko-KR" altLang="en-US" dirty="0"/>
              <a:t>물론 </a:t>
            </a:r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이 있을 때에만 넣어줘야 합니다</a:t>
            </a:r>
            <a:r>
              <a:rPr lang="en-US" altLang="ko-KR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58D00-75F3-2B64-CCBA-468865E5582D}"/>
              </a:ext>
            </a:extLst>
          </p:cNvPr>
          <p:cNvSpPr txBox="1"/>
          <p:nvPr/>
        </p:nvSpPr>
        <p:spPr>
          <a:xfrm>
            <a:off x="797859" y="2873259"/>
            <a:ext cx="844475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signedCookies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</p:txBody>
      </p:sp>
    </p:spTree>
    <p:extLst>
      <p:ext uri="{BB962C8B-B14F-4D97-AF65-F5344CB8AC3E}">
        <p14:creationId xmlns:p14="http://schemas.microsoft.com/office/powerpoint/2010/main" val="21014156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Board.ejs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이미지가 있을 경우 이미지를 띄워주는 코드를 추가해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5363F-E681-1A5C-DBE5-6B4649B1E936}"/>
              </a:ext>
            </a:extLst>
          </p:cNvPr>
          <p:cNvSpPr txBox="1"/>
          <p:nvPr/>
        </p:nvSpPr>
        <p:spPr>
          <a:xfrm>
            <a:off x="761999" y="2287832"/>
            <a:ext cx="1057835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if (ARTICLE[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!=null) { %&gt;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"uploads/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 ARTICLE[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369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EA470-DFE5-38D6-62C1-D9315B1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866417"/>
            <a:ext cx="983117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737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AY! WE DID IT! - Happy Homer | Make a Meme">
            <a:extLst>
              <a:ext uri="{FF2B5EF4-FFF2-40B4-BE49-F238E27FC236}">
                <a16:creationId xmlns:a16="http://schemas.microsoft.com/office/drawing/2014/main" id="{14CDF6B7-51BB-28FA-514E-451391783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54" y="1216120"/>
            <a:ext cx="7879691" cy="44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789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C9937E2-CB64-F039-71E4-0FBC0F8AC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0"/>
            <a:ext cx="7915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48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세션 모듈 추가하기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express-session </a:t>
            </a:r>
            <a:r>
              <a:rPr lang="ko-KR" altLang="en-US" dirty="0"/>
              <a:t>모듈 부터 설치 합시다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express-session -s</a:t>
            </a:r>
          </a:p>
          <a:p>
            <a:r>
              <a:rPr lang="ko-KR" altLang="en-US" dirty="0"/>
              <a:t>모듈 추가 및 미들웨어 연결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CD166-4AA8-A0E5-18ED-8AC97B92C768}"/>
              </a:ext>
            </a:extLst>
          </p:cNvPr>
          <p:cNvSpPr txBox="1"/>
          <p:nvPr/>
        </p:nvSpPr>
        <p:spPr>
          <a:xfrm>
            <a:off x="5102603" y="2926801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'express-session’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resave: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saveUninitialized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maxAge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2592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99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8663D6-D4E4-C349-495E-B3AEB2CCCC60}"/>
              </a:ext>
            </a:extLst>
          </p:cNvPr>
          <p:cNvSpPr txBox="1"/>
          <p:nvPr/>
        </p:nvSpPr>
        <p:spPr>
          <a:xfrm>
            <a:off x="159656" y="115622"/>
            <a:ext cx="12162971" cy="74789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비밀번호가 틀렸습니다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.&lt;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페이지로 이동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없습니다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.&lt;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페이지로 이동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304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 아웃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34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 아웃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로그 아웃 요청이 들어오면 생성 된 </a:t>
            </a:r>
            <a:r>
              <a:rPr lang="en-US" altLang="ko-KR" dirty="0" err="1"/>
              <a:t>req.session</a:t>
            </a:r>
            <a:r>
              <a:rPr lang="en-US" altLang="ko-KR" dirty="0"/>
              <a:t> </a:t>
            </a:r>
            <a:r>
              <a:rPr lang="ko-KR" altLang="en-US" dirty="0"/>
              <a:t>을 삭제 처리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최초 화면으로 이동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7C446-B546-C50A-0FA0-2555D8BA7DE6}"/>
              </a:ext>
            </a:extLst>
          </p:cNvPr>
          <p:cNvSpPr txBox="1"/>
          <p:nvPr/>
        </p:nvSpPr>
        <p:spPr>
          <a:xfrm>
            <a:off x="812800" y="2897164"/>
            <a:ext cx="722811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'/logout'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23146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여부에 따른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서비스 변경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59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Cookie!?</a:t>
            </a:r>
          </a:p>
        </p:txBody>
      </p:sp>
    </p:spTree>
    <p:extLst>
      <p:ext uri="{BB962C8B-B14F-4D97-AF65-F5344CB8AC3E}">
        <p14:creationId xmlns:p14="http://schemas.microsoft.com/office/powerpoint/2010/main" val="1733064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서비스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05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파란색 대신 녹색 찾는다… 구형 종이여권 때아닌 인기, 왜? - 조선일보">
            <a:extLst>
              <a:ext uri="{FF2B5EF4-FFF2-40B4-BE49-F238E27FC236}">
                <a16:creationId xmlns:a16="http://schemas.microsoft.com/office/drawing/2014/main" id="{AABC957E-E9FB-D938-697D-EB96E2E85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276350"/>
            <a:ext cx="66675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86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</a:t>
            </a:r>
          </a:p>
        </p:txBody>
      </p:sp>
    </p:spTree>
    <p:extLst>
      <p:ext uri="{BB962C8B-B14F-4D97-AF65-F5344CB8AC3E}">
        <p14:creationId xmlns:p14="http://schemas.microsoft.com/office/powerpoint/2010/main" val="132653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Passport, Local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 </a:t>
            </a:r>
            <a:r>
              <a:rPr lang="ko-KR" altLang="en-US" dirty="0"/>
              <a:t>는 기본적으로 로그인을 어떤 방식으로 처리할 지 미리 </a:t>
            </a:r>
            <a:r>
              <a:rPr lang="ko-KR" altLang="en-US" dirty="0" err="1"/>
              <a:t>정해놓습니다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실제적 로그인 처리는 </a:t>
            </a:r>
            <a:r>
              <a:rPr lang="en-US" altLang="ko-KR" dirty="0" err="1"/>
              <a:t>passport.authenticate</a:t>
            </a:r>
            <a:r>
              <a:rPr lang="en-US" altLang="ko-KR" dirty="0"/>
              <a:t> </a:t>
            </a:r>
            <a:r>
              <a:rPr lang="ko-KR" altLang="en-US" dirty="0"/>
              <a:t>메소드를 이용하여 처리합니다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1375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Passport,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serialzeUser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 </a:t>
            </a:r>
            <a:r>
              <a:rPr lang="ko-KR" altLang="en-US" dirty="0"/>
              <a:t>도 </a:t>
            </a:r>
            <a:r>
              <a:rPr lang="en-US" altLang="ko-KR" dirty="0"/>
              <a:t>session </a:t>
            </a:r>
            <a:r>
              <a:rPr lang="ko-KR" altLang="en-US" dirty="0"/>
              <a:t>을 사용하여 로그인 여부를 판단합니다</a:t>
            </a:r>
            <a:endParaRPr lang="en-US" altLang="ko-KR" dirty="0"/>
          </a:p>
          <a:p>
            <a:r>
              <a:rPr lang="ko-KR" altLang="en-US" dirty="0"/>
              <a:t>위에서 </a:t>
            </a:r>
            <a:r>
              <a:rPr lang="en-US" altLang="ko-KR" dirty="0"/>
              <a:t>Callback </a:t>
            </a:r>
            <a:r>
              <a:rPr lang="ko-KR" altLang="en-US" dirty="0"/>
              <a:t>함수에 담긴 내용은 </a:t>
            </a:r>
            <a:r>
              <a:rPr lang="en-US" altLang="ko-KR" dirty="0" err="1"/>
              <a:t>serialzeUser</a:t>
            </a:r>
            <a:r>
              <a:rPr lang="en-US" altLang="ko-KR" dirty="0"/>
              <a:t> </a:t>
            </a:r>
            <a:r>
              <a:rPr lang="ko-KR" altLang="en-US" dirty="0"/>
              <a:t>메소드가 받아서 세션을 만들어 전달 받은 유저 정보를 세션에 저장합니다</a:t>
            </a:r>
            <a:endParaRPr lang="en-US" altLang="ko-KR" dirty="0"/>
          </a:p>
          <a:p>
            <a:r>
              <a:rPr lang="ko-KR" altLang="en-US" dirty="0"/>
              <a:t>해당 세션은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로 접근하셔 정보를 확인 할 수 있습니다</a:t>
            </a:r>
            <a:endParaRPr lang="en-US" altLang="ko-KR" dirty="0"/>
          </a:p>
          <a:p>
            <a:r>
              <a:rPr lang="ko-KR" altLang="en-US" dirty="0" err="1"/>
              <a:t>콜백</a:t>
            </a:r>
            <a:r>
              <a:rPr lang="ko-KR" altLang="en-US" dirty="0"/>
              <a:t> 함수에 의해 </a:t>
            </a:r>
            <a:r>
              <a:rPr lang="en-US" altLang="ko-KR" dirty="0"/>
              <a:t>user.id </a:t>
            </a:r>
            <a:r>
              <a:rPr lang="ko-KR" altLang="en-US" dirty="0"/>
              <a:t>부분이 세션에 저장 되는 코드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09B0F-10A9-C017-870D-E7644CF99A85}"/>
              </a:ext>
            </a:extLst>
          </p:cNvPr>
          <p:cNvSpPr txBox="1"/>
          <p:nvPr/>
        </p:nvSpPr>
        <p:spPr>
          <a:xfrm>
            <a:off x="851647" y="5170266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serializeUser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18476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Passport,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deserializeUser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 </a:t>
            </a:r>
            <a:r>
              <a:rPr lang="ko-KR" altLang="en-US" dirty="0"/>
              <a:t>는 더욱 까다롭게 로그인 여부를 판단하기 때문에 로그인한 사용자가 다른 페이지에 접속하려고 할 때에도 계속 인증을 요구 합니다</a:t>
            </a:r>
            <a:endParaRPr lang="en-US" altLang="ko-KR" dirty="0"/>
          </a:p>
          <a:p>
            <a:r>
              <a:rPr lang="ko-KR" altLang="en-US" dirty="0"/>
              <a:t>해당 기능을 </a:t>
            </a:r>
            <a:r>
              <a:rPr lang="en-US" altLang="ko-KR" dirty="0" err="1"/>
              <a:t>deserializeUser</a:t>
            </a:r>
            <a:r>
              <a:rPr lang="en-US" altLang="ko-KR" dirty="0"/>
              <a:t> </a:t>
            </a:r>
            <a:r>
              <a:rPr lang="ko-KR" altLang="en-US" dirty="0"/>
              <a:t>가 수행</a:t>
            </a:r>
            <a:endParaRPr lang="en-US" altLang="ko-KR" dirty="0"/>
          </a:p>
          <a:p>
            <a:r>
              <a:rPr lang="en-US" altLang="ko-KR" dirty="0" err="1"/>
              <a:t>ssession</a:t>
            </a:r>
            <a:r>
              <a:rPr lang="en-US" altLang="ko-KR" dirty="0"/>
              <a:t> </a:t>
            </a:r>
            <a:r>
              <a:rPr lang="ko-KR" altLang="en-US" dirty="0"/>
              <a:t>에 저장된 사용자 정보를 통해서 </a:t>
            </a:r>
            <a:r>
              <a:rPr lang="en-US" altLang="ko-KR" dirty="0"/>
              <a:t>DB</a:t>
            </a:r>
            <a:r>
              <a:rPr lang="ko-KR" altLang="en-US" dirty="0"/>
              <a:t>에 사용자가 실제로 있는지 꾸준히 확인하는 과정을 거칩니다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057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1E80E-1F0E-7B99-806B-4391D6239504}"/>
              </a:ext>
            </a:extLst>
          </p:cNvPr>
          <p:cNvSpPr txBox="1"/>
          <p:nvPr/>
        </p:nvSpPr>
        <p:spPr>
          <a:xfrm>
            <a:off x="573741" y="517756"/>
            <a:ext cx="782618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deserializeUser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0264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574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41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로그인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 </a:t>
            </a:r>
            <a:r>
              <a:rPr lang="ko-KR" altLang="en-US" dirty="0"/>
              <a:t>로그인은 </a:t>
            </a:r>
            <a:r>
              <a:rPr lang="en-US" altLang="ko-KR" dirty="0"/>
              <a:t>authenticate </a:t>
            </a:r>
            <a:r>
              <a:rPr lang="ko-KR" altLang="en-US" dirty="0"/>
              <a:t>메소드가 처리해 줍니다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에러가 발생하면 </a:t>
            </a:r>
            <a:r>
              <a:rPr lang="en-US" altLang="ko-KR" dirty="0"/>
              <a:t>err </a:t>
            </a:r>
            <a:r>
              <a:rPr lang="ko-KR" altLang="en-US" dirty="0"/>
              <a:t>매개변수에 에러 값이 담깁니다</a:t>
            </a:r>
            <a:endParaRPr lang="en-US" altLang="ko-KR" dirty="0"/>
          </a:p>
          <a:p>
            <a:r>
              <a:rPr lang="ko-KR" altLang="en-US" dirty="0"/>
              <a:t>로그인이 성공하면 </a:t>
            </a:r>
            <a:r>
              <a:rPr lang="en-US" altLang="ko-KR" dirty="0"/>
              <a:t>user </a:t>
            </a:r>
            <a:r>
              <a:rPr lang="ko-KR" altLang="en-US" dirty="0"/>
              <a:t>에 전달한 </a:t>
            </a:r>
            <a:r>
              <a:rPr lang="en-US" altLang="ko-KR" dirty="0"/>
              <a:t>user </a:t>
            </a:r>
            <a:r>
              <a:rPr lang="ko-KR" altLang="en-US" dirty="0"/>
              <a:t>정보가 담겨서 넘어옵니다</a:t>
            </a:r>
            <a:endParaRPr lang="en-US" altLang="ko-KR" dirty="0"/>
          </a:p>
          <a:p>
            <a:r>
              <a:rPr lang="ko-KR" altLang="en-US" dirty="0"/>
              <a:t>로그인이 실패하면 </a:t>
            </a:r>
            <a:r>
              <a:rPr lang="en-US" altLang="ko-KR" dirty="0"/>
              <a:t>user </a:t>
            </a:r>
            <a:r>
              <a:rPr lang="ko-KR" altLang="en-US" dirty="0"/>
              <a:t>는 </a:t>
            </a:r>
            <a:r>
              <a:rPr lang="en-US" altLang="ko-KR" dirty="0"/>
              <a:t>null </a:t>
            </a:r>
            <a:r>
              <a:rPr lang="ko-KR" altLang="en-US" dirty="0"/>
              <a:t>로 </a:t>
            </a:r>
            <a:r>
              <a:rPr lang="ko-KR" altLang="en-US" dirty="0" err="1"/>
              <a:t>리턴되며</a:t>
            </a:r>
            <a:r>
              <a:rPr lang="en-US" altLang="ko-KR" dirty="0"/>
              <a:t>, </a:t>
            </a:r>
            <a:r>
              <a:rPr lang="ko-KR" altLang="en-US" dirty="0"/>
              <a:t>전달한 메시지는 </a:t>
            </a:r>
            <a:r>
              <a:rPr lang="en-US" altLang="ko-KR" dirty="0"/>
              <a:t>info </a:t>
            </a:r>
            <a:r>
              <a:rPr lang="ko-KR" altLang="en-US" dirty="0"/>
              <a:t>매개변수의 객체에 담겨서 전달이 됩니다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16A58-AB5A-3686-C881-97DCC88F8650}"/>
              </a:ext>
            </a:extLst>
          </p:cNvPr>
          <p:cNvSpPr txBox="1"/>
          <p:nvPr/>
        </p:nvSpPr>
        <p:spPr>
          <a:xfrm>
            <a:off x="824754" y="2187353"/>
            <a:ext cx="739588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authenticate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</p:spTree>
    <p:extLst>
      <p:ext uri="{BB962C8B-B14F-4D97-AF65-F5344CB8AC3E}">
        <p14:creationId xmlns:p14="http://schemas.microsoft.com/office/powerpoint/2010/main" val="4064685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574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로그아웃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9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4298CA0-736B-2B83-9626-B9419D86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18" y="1055265"/>
            <a:ext cx="7269563" cy="474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67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로그 아웃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 </a:t>
            </a:r>
            <a:r>
              <a:rPr lang="ko-KR" altLang="en-US" dirty="0"/>
              <a:t>로그 아웃은 </a:t>
            </a:r>
            <a:r>
              <a:rPr lang="en-US" altLang="ko-KR" dirty="0" err="1"/>
              <a:t>req.logout</a:t>
            </a:r>
            <a:r>
              <a:rPr lang="en-US" altLang="ko-KR" dirty="0"/>
              <a:t> </a:t>
            </a:r>
            <a:r>
              <a:rPr lang="ko-KR" altLang="en-US" dirty="0"/>
              <a:t>메소드를 사용합니다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02A23-F8CD-397F-C0D4-A5594C5678A4}"/>
              </a:ext>
            </a:extLst>
          </p:cNvPr>
          <p:cNvSpPr txBox="1"/>
          <p:nvPr/>
        </p:nvSpPr>
        <p:spPr>
          <a:xfrm>
            <a:off x="779930" y="2274838"/>
            <a:ext cx="583602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'/logout'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87153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여부에 따른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서비스 변경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65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로그인 했으므로 기능을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</a:t>
            </a:r>
            <a:r>
              <a:rPr lang="ko-KR" altLang="en-US" dirty="0"/>
              <a:t> 에 의해 </a:t>
            </a:r>
            <a:r>
              <a:rPr lang="en-US" altLang="ko-KR" dirty="0"/>
              <a:t>Login </a:t>
            </a:r>
            <a:r>
              <a:rPr lang="ko-KR" altLang="en-US" dirty="0"/>
              <a:t>된 유저 </a:t>
            </a:r>
            <a:r>
              <a:rPr lang="en-US" altLang="ko-KR" dirty="0"/>
              <a:t>Session </a:t>
            </a:r>
            <a:r>
              <a:rPr lang="ko-KR" altLang="en-US" dirty="0"/>
              <a:t>은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에 담기게 되므로 </a:t>
            </a:r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함수에 조건을 추가해 줍니다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612AB-657D-E0A4-B393-90F7BBE61EF7}"/>
              </a:ext>
            </a:extLst>
          </p:cNvPr>
          <p:cNvSpPr txBox="1"/>
          <p:nvPr/>
        </p:nvSpPr>
        <p:spPr>
          <a:xfrm>
            <a:off x="815787" y="2893402"/>
            <a:ext cx="1024665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해주세요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페이지로 이동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8231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Board.ejs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넘겨주는 유저 정보 코드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Board.ejs</a:t>
            </a:r>
            <a:r>
              <a:rPr lang="ko-KR" altLang="en-US" dirty="0"/>
              <a:t> 에서 권한을 </a:t>
            </a:r>
            <a:r>
              <a:rPr lang="en-US" altLang="ko-KR" dirty="0"/>
              <a:t>user </a:t>
            </a:r>
            <a:r>
              <a:rPr lang="ko-KR" altLang="en-US" dirty="0"/>
              <a:t>의 </a:t>
            </a:r>
            <a:r>
              <a:rPr lang="en-US" altLang="ko-KR" dirty="0"/>
              <a:t>id </a:t>
            </a:r>
            <a:r>
              <a:rPr lang="ko-KR" altLang="en-US" dirty="0"/>
              <a:t>정보를 비교하여 처리하므로 해당 </a:t>
            </a:r>
            <a:r>
              <a:rPr lang="en-US" altLang="ko-KR" dirty="0"/>
              <a:t>id </a:t>
            </a:r>
            <a:r>
              <a:rPr lang="ko-KR" altLang="en-US" dirty="0"/>
              <a:t>값은 반드시 전달이 되어야 합니다</a:t>
            </a:r>
            <a:endParaRPr lang="en-US" altLang="ko-KR" dirty="0"/>
          </a:p>
          <a:p>
            <a:r>
              <a:rPr lang="en-US" altLang="ko-KR" dirty="0"/>
              <a:t>Passport </a:t>
            </a:r>
            <a:r>
              <a:rPr lang="ko-KR" altLang="en-US" dirty="0"/>
              <a:t>를 사용하여 로그인을 하면 기존의 </a:t>
            </a:r>
            <a:r>
              <a:rPr lang="en-US" altLang="ko-KR" dirty="0" err="1"/>
              <a:t>req.session</a:t>
            </a:r>
            <a:r>
              <a:rPr lang="en-US" altLang="ko-KR" dirty="0"/>
              <a:t> </a:t>
            </a:r>
            <a:r>
              <a:rPr lang="ko-KR" altLang="en-US" dirty="0"/>
              <a:t>이 아닌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에 세션 정보가 저장되므로 </a:t>
            </a:r>
            <a:r>
              <a:rPr lang="en-US" altLang="ko-KR" dirty="0" err="1"/>
              <a:t>userId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에서 받아서 전달해 줘야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항 연산자를 사용하여 </a:t>
            </a:r>
            <a:r>
              <a:rPr lang="en-US" altLang="ko-KR" dirty="0" err="1"/>
              <a:t>req.session.userId</a:t>
            </a:r>
            <a:r>
              <a:rPr lang="ko-KR" altLang="en-US" dirty="0"/>
              <a:t> 가 존재하지 않으면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에서 값을 받도록 처리 합시다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254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F6A914-3A00-1E23-6CCC-F1125B601818}"/>
              </a:ext>
            </a:extLst>
          </p:cNvPr>
          <p:cNvSpPr txBox="1"/>
          <p:nvPr/>
        </p:nvSpPr>
        <p:spPr>
          <a:xfrm>
            <a:off x="706771" y="506695"/>
            <a:ext cx="9326462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user.id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164484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코드 정리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902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코드 정리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메인이</a:t>
            </a:r>
            <a:r>
              <a:rPr lang="ko-KR" altLang="en-US" dirty="0"/>
              <a:t> 되는 서버는 여러 작업자가 같이 수정하는 경우가 많으므로 </a:t>
            </a:r>
            <a:r>
              <a:rPr lang="en-US" altLang="ko-KR" dirty="0" err="1"/>
              <a:t>LocalStrategy</a:t>
            </a:r>
            <a:r>
              <a:rPr lang="en-US" altLang="ko-KR" dirty="0"/>
              <a:t> </a:t>
            </a:r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코드가 밖에 있으면 서로 협업이 어려워 집니다</a:t>
            </a:r>
            <a:endParaRPr lang="en-US" altLang="ko-KR" dirty="0"/>
          </a:p>
          <a:p>
            <a:r>
              <a:rPr lang="en-US" altLang="ko-KR" dirty="0" err="1"/>
              <a:t>LocalStrategy</a:t>
            </a:r>
            <a:r>
              <a:rPr lang="ko-KR" altLang="en-US" dirty="0"/>
              <a:t> 도 모듈화 시켜봅시다</a:t>
            </a:r>
            <a:endParaRPr lang="en-US" altLang="ko-KR" dirty="0"/>
          </a:p>
          <a:p>
            <a:r>
              <a:rPr lang="en-US" altLang="ko-KR" dirty="0"/>
              <a:t>localStrategy.js </a:t>
            </a:r>
            <a:r>
              <a:rPr lang="ko-KR" altLang="en-US" dirty="0"/>
              <a:t>파일을 생성합니다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6196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코드 정리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localStrategy.js </a:t>
            </a:r>
            <a:r>
              <a:rPr lang="ko-KR" altLang="en-US" dirty="0"/>
              <a:t>파일에 </a:t>
            </a:r>
            <a:r>
              <a:rPr lang="en-US" altLang="ko-KR" dirty="0"/>
              <a:t>passport, </a:t>
            </a:r>
            <a:r>
              <a:rPr lang="en-US" altLang="ko-KR" dirty="0" err="1"/>
              <a:t>LocalStrategy</a:t>
            </a:r>
            <a:r>
              <a:rPr lang="en-US" altLang="ko-KR" dirty="0"/>
              <a:t> </a:t>
            </a:r>
            <a:r>
              <a:rPr lang="ko-KR" altLang="en-US" dirty="0"/>
              <a:t>모듈을 불러 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module.exports</a:t>
            </a:r>
            <a:r>
              <a:rPr lang="en-US" altLang="ko-KR" dirty="0"/>
              <a:t> </a:t>
            </a:r>
            <a:r>
              <a:rPr lang="ko-KR" altLang="en-US" dirty="0"/>
              <a:t>를 하나의 익명 함수로 묶어서 서버 코드에 있던 </a:t>
            </a:r>
            <a:r>
              <a:rPr lang="en-US" altLang="ko-KR" dirty="0" err="1"/>
              <a:t>LocalStrategy</a:t>
            </a:r>
            <a:r>
              <a:rPr lang="en-US" altLang="ko-KR" dirty="0"/>
              <a:t> </a:t>
            </a:r>
            <a:r>
              <a:rPr lang="ko-KR" altLang="en-US" dirty="0"/>
              <a:t>를 묶어서 처리해 줍니다</a:t>
            </a:r>
            <a:endParaRPr lang="en-US" altLang="ko-KR" dirty="0"/>
          </a:p>
          <a:p>
            <a:r>
              <a:rPr lang="en-US" altLang="ko-KR" dirty="0" err="1"/>
              <a:t>serialzeUser</a:t>
            </a:r>
            <a:r>
              <a:rPr lang="en-US" altLang="ko-KR" dirty="0"/>
              <a:t>, </a:t>
            </a:r>
            <a:r>
              <a:rPr lang="en-US" altLang="ko-KR" dirty="0" err="1"/>
              <a:t>deserialzeUser</a:t>
            </a:r>
            <a:r>
              <a:rPr lang="en-US" altLang="ko-KR" dirty="0"/>
              <a:t> </a:t>
            </a:r>
            <a:r>
              <a:rPr lang="ko-KR" altLang="en-US" dirty="0"/>
              <a:t>도 같이 묶어서 처리해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7113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3BF3E-9E8F-F5B1-2723-A1B3182D263C}"/>
              </a:ext>
            </a:extLst>
          </p:cNvPr>
          <p:cNvSpPr txBox="1"/>
          <p:nvPr/>
        </p:nvSpPr>
        <p:spPr>
          <a:xfrm>
            <a:off x="403412" y="261808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'passport'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'passport-local'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'./mongo'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99582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33F579-781E-96BE-C05A-49D604609101}"/>
              </a:ext>
            </a:extLst>
          </p:cNvPr>
          <p:cNvSpPr txBox="1"/>
          <p:nvPr/>
        </p:nvSpPr>
        <p:spPr>
          <a:xfrm>
            <a:off x="305210" y="117693"/>
            <a:ext cx="9144000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LocalStrategy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usernameField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passwordField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'password'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비밀번호가 다릅니다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없습니다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7C017-A86A-1133-2DEE-39C000D6787A}"/>
              </a:ext>
            </a:extLst>
          </p:cNvPr>
          <p:cNvSpPr txBox="1"/>
          <p:nvPr/>
        </p:nvSpPr>
        <p:spPr>
          <a:xfrm>
            <a:off x="305210" y="6152699"/>
            <a:ext cx="696076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authenticate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C4301-8030-B03C-37BE-9AE345567138}"/>
              </a:ext>
            </a:extLst>
          </p:cNvPr>
          <p:cNvCxnSpPr/>
          <p:nvPr/>
        </p:nvCxnSpPr>
        <p:spPr>
          <a:xfrm>
            <a:off x="2063692" y="4832059"/>
            <a:ext cx="2541864" cy="1400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9703D4C-C746-34DC-EC45-457AB5776ACF}"/>
              </a:ext>
            </a:extLst>
          </p:cNvPr>
          <p:cNvCxnSpPr>
            <a:cxnSpLocks/>
          </p:cNvCxnSpPr>
          <p:nvPr/>
        </p:nvCxnSpPr>
        <p:spPr>
          <a:xfrm>
            <a:off x="2887211" y="4832058"/>
            <a:ext cx="2406242" cy="1400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4FC38A-B816-3A78-64C2-9F76F1888FE8}"/>
              </a:ext>
            </a:extLst>
          </p:cNvPr>
          <p:cNvCxnSpPr>
            <a:cxnSpLocks/>
          </p:cNvCxnSpPr>
          <p:nvPr/>
        </p:nvCxnSpPr>
        <p:spPr>
          <a:xfrm>
            <a:off x="5293453" y="4832058"/>
            <a:ext cx="713064" cy="1400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9ECF2A6-009A-4A03-971B-A5EEE8604CB3}"/>
              </a:ext>
            </a:extLst>
          </p:cNvPr>
          <p:cNvCxnSpPr>
            <a:cxnSpLocks/>
          </p:cNvCxnSpPr>
          <p:nvPr/>
        </p:nvCxnSpPr>
        <p:spPr>
          <a:xfrm>
            <a:off x="2332139" y="3573710"/>
            <a:ext cx="2273417" cy="2659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C2D7C44-3837-CF39-3958-CFE14ACE0F98}"/>
              </a:ext>
            </a:extLst>
          </p:cNvPr>
          <p:cNvCxnSpPr>
            <a:cxnSpLocks/>
          </p:cNvCxnSpPr>
          <p:nvPr/>
        </p:nvCxnSpPr>
        <p:spPr>
          <a:xfrm>
            <a:off x="3129094" y="3573710"/>
            <a:ext cx="2164359" cy="2659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6C1A56-CE46-0CF4-6082-2EA05391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33" y="1551929"/>
            <a:ext cx="3638550" cy="272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D96406-AFBC-0702-7CEC-371004D6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551929"/>
            <a:ext cx="6638925" cy="347662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Cookie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예시들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972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219910-5528-41F9-C20A-007322BAAEA1}"/>
              </a:ext>
            </a:extLst>
          </p:cNvPr>
          <p:cNvSpPr txBox="1"/>
          <p:nvPr/>
        </p:nvSpPr>
        <p:spPr>
          <a:xfrm>
            <a:off x="228600" y="289679"/>
            <a:ext cx="96139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serializeUser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deserializeUser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53460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코드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localStrategy.js </a:t>
            </a:r>
            <a:r>
              <a:rPr lang="ko-KR" altLang="en-US" dirty="0"/>
              <a:t>파일을 모듈로 호출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locaStrategy</a:t>
            </a:r>
            <a:r>
              <a:rPr lang="en-US" altLang="ko-KR" dirty="0"/>
              <a:t>(); </a:t>
            </a:r>
            <a:r>
              <a:rPr lang="ko-KR" altLang="en-US" dirty="0"/>
              <a:t>를 수행하여 </a:t>
            </a:r>
            <a:r>
              <a:rPr lang="en-US" altLang="ko-KR" dirty="0"/>
              <a:t>passport </a:t>
            </a:r>
            <a:r>
              <a:rPr lang="ko-KR" altLang="en-US" dirty="0"/>
              <a:t>코드를 서버 코드에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C5A5C-9AC8-D2AF-4C18-0144395E10E5}"/>
              </a:ext>
            </a:extLst>
          </p:cNvPr>
          <p:cNvSpPr txBox="1"/>
          <p:nvPr/>
        </p:nvSpPr>
        <p:spPr>
          <a:xfrm>
            <a:off x="838200" y="3059668"/>
            <a:ext cx="9017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localStrategy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localStrategy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localStrategy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165639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쿠키를 사용한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로그인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085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쿠키를 사용한 자동 로그인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실습에서 하루동안 팝업을 뜨지 않게 한 것처럼</a:t>
            </a:r>
            <a:r>
              <a:rPr lang="en-US" altLang="ko-KR" dirty="0"/>
              <a:t>, </a:t>
            </a:r>
            <a:r>
              <a:rPr lang="ko-KR" altLang="en-US" dirty="0"/>
              <a:t>로그 아웃 후 </a:t>
            </a:r>
            <a:r>
              <a:rPr lang="en-US" altLang="ko-KR" dirty="0"/>
              <a:t>60</a:t>
            </a:r>
            <a:r>
              <a:rPr lang="ko-KR" altLang="en-US" dirty="0"/>
              <a:t>초 동안은  세션이 없어도 자동 로그인이 되도록 구현해 봅시다</a:t>
            </a:r>
            <a:endParaRPr lang="en-US" altLang="ko-KR" dirty="0"/>
          </a:p>
          <a:p>
            <a:r>
              <a:rPr lang="ko-KR" altLang="en-US" dirty="0"/>
              <a:t>먼저 로그인을 하면 쿠키를 발행</a:t>
            </a:r>
            <a:endParaRPr lang="en-US" altLang="ko-KR" dirty="0"/>
          </a:p>
          <a:p>
            <a:pPr lvl="1"/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정보</a:t>
            </a:r>
            <a:endParaRPr lang="en-US" altLang="ko-KR" dirty="0"/>
          </a:p>
          <a:p>
            <a:pPr lvl="1"/>
            <a:r>
              <a:rPr lang="en-US" altLang="ko-KR" dirty="0"/>
              <a:t>60</a:t>
            </a:r>
            <a:r>
              <a:rPr lang="ko-KR" altLang="en-US" dirty="0"/>
              <a:t>초 의 </a:t>
            </a:r>
            <a:r>
              <a:rPr lang="en-US" altLang="ko-KR" dirty="0"/>
              <a:t>expires </a:t>
            </a:r>
            <a:r>
              <a:rPr lang="ko-KR" altLang="en-US" dirty="0"/>
              <a:t>설정 </a:t>
            </a:r>
            <a:endParaRPr lang="en-US" altLang="ko-KR" dirty="0"/>
          </a:p>
          <a:p>
            <a:pPr lvl="1"/>
            <a:r>
              <a:rPr lang="en-US" altLang="ko-KR" dirty="0" err="1"/>
              <a:t>httpOnly</a:t>
            </a:r>
            <a:r>
              <a:rPr lang="en-US" altLang="ko-KR" dirty="0"/>
              <a:t> </a:t>
            </a:r>
            <a:r>
              <a:rPr lang="ko-KR" altLang="en-US" dirty="0"/>
              <a:t>옵션 켜기</a:t>
            </a:r>
            <a:endParaRPr lang="en-US" altLang="ko-KR" dirty="0"/>
          </a:p>
          <a:p>
            <a:pPr lvl="1"/>
            <a:r>
              <a:rPr lang="en-US" altLang="ko-KR" dirty="0"/>
              <a:t>Signed </a:t>
            </a:r>
            <a:r>
              <a:rPr lang="ko-KR" altLang="en-US" dirty="0"/>
              <a:t>옵션 켜기</a:t>
            </a:r>
            <a:r>
              <a:rPr lang="en-US" altLang="ko-KR" dirty="0"/>
              <a:t>(</a:t>
            </a:r>
            <a:r>
              <a:rPr lang="ko-KR" altLang="en-US" dirty="0">
                <a:sym typeface="Wingdings" panose="05000000000000000000" pitchFamily="2" charset="2"/>
              </a:rPr>
              <a:t>사용자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 가 저장 되므로</a:t>
            </a:r>
            <a:r>
              <a:rPr lang="en-US" altLang="ko-KR" dirty="0">
                <a:sym typeface="Wingdings" panose="05000000000000000000" pitchFamily="2" charset="2"/>
              </a:rPr>
              <a:t>)  </a:t>
            </a:r>
            <a:r>
              <a:rPr lang="ko-KR" altLang="en-US" dirty="0">
                <a:sym typeface="Wingdings" panose="05000000000000000000" pitchFamily="2" charset="2"/>
              </a:rPr>
              <a:t>서버의 </a:t>
            </a:r>
            <a:r>
              <a:rPr lang="en-US" altLang="ko-KR" dirty="0">
                <a:sym typeface="Wingdings" panose="05000000000000000000" pitchFamily="2" charset="2"/>
              </a:rPr>
              <a:t>Cookie-parser</a:t>
            </a:r>
            <a:r>
              <a:rPr lang="ko-KR" altLang="en-US" dirty="0">
                <a:sym typeface="Wingdings" panose="05000000000000000000" pitchFamily="2" charset="2"/>
              </a:rPr>
              <a:t> 에 암호화 키 설정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804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C64377-CBFC-2129-56A4-11AD876946F7}"/>
              </a:ext>
            </a:extLst>
          </p:cNvPr>
          <p:cNvSpPr txBox="1"/>
          <p:nvPr/>
        </p:nvSpPr>
        <p:spPr>
          <a:xfrm>
            <a:off x="253767" y="228886"/>
            <a:ext cx="9267738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authenticate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페이지로 이동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expires: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httpOnly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A434C-E7E9-24A3-B354-D65732319E5B}"/>
              </a:ext>
            </a:extLst>
          </p:cNvPr>
          <p:cNvSpPr txBox="1"/>
          <p:nvPr/>
        </p:nvSpPr>
        <p:spPr>
          <a:xfrm>
            <a:off x="253767" y="5796685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cookieParser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16452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쿠키를 사용한 자동 로그인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함수에 쿠키에 의한 로그인 처리 기능 추가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AF0F3-1637-00A8-35E5-4F7BE263D3E1}"/>
              </a:ext>
            </a:extLst>
          </p:cNvPr>
          <p:cNvSpPr txBox="1"/>
          <p:nvPr/>
        </p:nvSpPr>
        <p:spPr>
          <a:xfrm>
            <a:off x="815829" y="2203450"/>
            <a:ext cx="9796244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signedCookies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해주세요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페이지로 이동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1966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쿠키를 사용한 자동 로그인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쿠키로 로그인 시 </a:t>
            </a:r>
            <a:r>
              <a:rPr lang="en-US" altLang="ko-KR" dirty="0"/>
              <a:t>user </a:t>
            </a:r>
            <a:r>
              <a:rPr lang="ko-KR" altLang="en-US" dirty="0"/>
              <a:t>정보를 쿠키에서 받아와야 하므로 </a:t>
            </a:r>
            <a:r>
              <a:rPr lang="en-US" altLang="ko-KR" dirty="0"/>
              <a:t>board.js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항 연산자를 </a:t>
            </a:r>
            <a:r>
              <a:rPr lang="en-US" altLang="ko-KR" dirty="0"/>
              <a:t>2</a:t>
            </a:r>
            <a:r>
              <a:rPr lang="ko-KR" altLang="en-US" dirty="0"/>
              <a:t>중으로 사용하여</a:t>
            </a:r>
            <a:r>
              <a:rPr lang="en-US" altLang="ko-KR" dirty="0"/>
              <a:t>, Express </a:t>
            </a:r>
            <a:r>
              <a:rPr lang="ko-KR" altLang="en-US" dirty="0"/>
              <a:t>세션이 있는지 확인 </a:t>
            </a:r>
            <a:r>
              <a:rPr lang="en-US" altLang="ko-KR" dirty="0">
                <a:sym typeface="Wingdings" panose="05000000000000000000" pitchFamily="2" charset="2"/>
              </a:rPr>
              <a:t> passport </a:t>
            </a:r>
            <a:r>
              <a:rPr lang="ko-KR" altLang="en-US" dirty="0">
                <a:sym typeface="Wingdings" panose="05000000000000000000" pitchFamily="2" charset="2"/>
              </a:rPr>
              <a:t>세션이 있는지 확인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쿠키에서 정보 받기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1C99F-0C90-B09B-ABE4-24607AD4EC8A}"/>
              </a:ext>
            </a:extLst>
          </p:cNvPr>
          <p:cNvSpPr txBox="1"/>
          <p:nvPr/>
        </p:nvSpPr>
        <p:spPr>
          <a:xfrm>
            <a:off x="832607" y="3677059"/>
            <a:ext cx="609460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signedCookies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2822346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오늘 발표를 다음주로 미루는 PPT 꿀팁 | 대학내일">
            <a:extLst>
              <a:ext uri="{FF2B5EF4-FFF2-40B4-BE49-F238E27FC236}">
                <a16:creationId xmlns:a16="http://schemas.microsoft.com/office/drawing/2014/main" id="{C9A6B4A5-695A-A3E1-329B-F0FB19F2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8382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88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에러가 발생하네요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지금은 로그인이 안된 상태이므로 </a:t>
            </a:r>
            <a:r>
              <a:rPr lang="en-US" altLang="ko-KR" dirty="0"/>
              <a:t>Express Session </a:t>
            </a:r>
            <a:r>
              <a:rPr lang="ko-KR" altLang="en-US" dirty="0"/>
              <a:t>과 </a:t>
            </a:r>
            <a:r>
              <a:rPr lang="en-US" altLang="ko-KR" dirty="0"/>
              <a:t>Passport Session </a:t>
            </a:r>
            <a:r>
              <a:rPr lang="ko-KR" altLang="en-US" dirty="0"/>
              <a:t>이 둘 다 없는 상태 입니다</a:t>
            </a:r>
            <a:endParaRPr lang="en-US" altLang="ko-KR" dirty="0"/>
          </a:p>
          <a:p>
            <a:r>
              <a:rPr lang="en-US" altLang="ko-KR" dirty="0"/>
              <a:t>Express Session </a:t>
            </a:r>
            <a:r>
              <a:rPr lang="ko-KR" altLang="en-US" dirty="0"/>
              <a:t>는 모듈에 의해 기본적으로 생성이 되어 있는 상태이지만</a:t>
            </a:r>
            <a:r>
              <a:rPr lang="en-US" altLang="ko-KR" dirty="0"/>
              <a:t>, Passport Session </a:t>
            </a:r>
            <a:r>
              <a:rPr lang="ko-KR" altLang="en-US" dirty="0"/>
              <a:t>인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는 로그인을 해야만 생성이 되는 구조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undefined </a:t>
            </a:r>
            <a:r>
              <a:rPr lang="ko-KR" altLang="en-US" dirty="0"/>
              <a:t>상태인데 </a:t>
            </a:r>
            <a:r>
              <a:rPr lang="en-US" altLang="ko-KR" dirty="0" err="1"/>
              <a:t>undefind</a:t>
            </a:r>
            <a:r>
              <a:rPr lang="en-US" altLang="ko-KR" dirty="0"/>
              <a:t> </a:t>
            </a:r>
            <a:r>
              <a:rPr lang="ko-KR" altLang="en-US" dirty="0"/>
              <a:t>에서 키 값을 참조 하려고 하면 에러가 발생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참조 값이 </a:t>
            </a:r>
            <a:r>
              <a:rPr lang="en-US" altLang="ko-KR" dirty="0"/>
              <a:t>undefined </a:t>
            </a:r>
            <a:r>
              <a:rPr lang="ko-KR" altLang="en-US" dirty="0"/>
              <a:t>면 문제가 없지만</a:t>
            </a:r>
            <a:r>
              <a:rPr lang="en-US" altLang="ko-KR" dirty="0"/>
              <a:t>, undefined </a:t>
            </a:r>
            <a:r>
              <a:rPr lang="ko-KR" altLang="en-US" dirty="0"/>
              <a:t>에서 키 값을 참조 하려고 하면 에러가 발생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97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있으면 특정 키 값을 참조 하도록 코드 수정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1C99F-0C90-B09B-ABE4-24607AD4EC8A}"/>
              </a:ext>
            </a:extLst>
          </p:cNvPr>
          <p:cNvSpPr txBox="1"/>
          <p:nvPr/>
        </p:nvSpPr>
        <p:spPr>
          <a:xfrm>
            <a:off x="832607" y="2368376"/>
            <a:ext cx="609460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signedCookies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</p:spTree>
    <p:extLst>
      <p:ext uri="{BB962C8B-B14F-4D97-AF65-F5344CB8AC3E}">
        <p14:creationId xmlns:p14="http://schemas.microsoft.com/office/powerpoint/2010/main" val="233719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쿠키 사용하기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6712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ustin Laurie - Stony Plain Town Council - Well Stony Plain, We Did It!!! I  cannot say thank you enough for all of the words of encouragement and  support you have shown">
            <a:extLst>
              <a:ext uri="{FF2B5EF4-FFF2-40B4-BE49-F238E27FC236}">
                <a16:creationId xmlns:a16="http://schemas.microsoft.com/office/drawing/2014/main" id="{AE0746B3-F38A-E481-7EE7-9108CC48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50" y="1072559"/>
            <a:ext cx="7172900" cy="47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49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isLogin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모듈화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845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isLogin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 모듈화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로그인 여부를 판단하는 함수는 지금 </a:t>
            </a:r>
            <a:r>
              <a:rPr lang="en-US" altLang="ko-KR" dirty="0"/>
              <a:t>board.js </a:t>
            </a:r>
            <a:r>
              <a:rPr lang="ko-KR" altLang="en-US" dirty="0"/>
              <a:t>에 위치하고 있습니다</a:t>
            </a:r>
            <a:endParaRPr lang="en-US" altLang="ko-KR" dirty="0"/>
          </a:p>
          <a:p>
            <a:r>
              <a:rPr lang="ko-KR" altLang="en-US" dirty="0"/>
              <a:t>앞으로 다른 서비스를 추가하게 되면 </a:t>
            </a:r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함수를 해당 서비스 코드에 또 만들어야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혹</a:t>
            </a:r>
            <a:r>
              <a:rPr lang="en-US" altLang="ko-KR" dirty="0"/>
              <a:t>, </a:t>
            </a:r>
            <a:r>
              <a:rPr lang="ko-KR" altLang="en-US" dirty="0"/>
              <a:t>로그인 방식이 변경 되었는데 운영중인 서비스가 </a:t>
            </a:r>
            <a:r>
              <a:rPr lang="en-US" altLang="ko-KR" dirty="0"/>
              <a:t>50</a:t>
            </a:r>
            <a:r>
              <a:rPr lang="ko-KR" altLang="en-US" dirty="0"/>
              <a:t>개 라면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 고치기 귀찮을 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 err="1">
                <a:sym typeface="Wingdings" panose="05000000000000000000" pitchFamily="2" charset="2"/>
              </a:rPr>
              <a:t>isLogin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함수도 모듈화 하여 불러서 사용하도록 합시다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0795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isLogin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 모듈화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함수를 로그인 기능을 관리하는 </a:t>
            </a:r>
            <a:r>
              <a:rPr lang="en-US" altLang="ko-KR" dirty="0"/>
              <a:t>login.js </a:t>
            </a:r>
            <a:r>
              <a:rPr lang="ko-KR" altLang="en-US" dirty="0"/>
              <a:t>로 옮겨 줍니다</a:t>
            </a:r>
            <a:endParaRPr lang="en-US" altLang="ko-KR" dirty="0"/>
          </a:p>
          <a:p>
            <a:r>
              <a:rPr lang="ko-KR" altLang="en-US" dirty="0"/>
              <a:t>로그인 함수를 모듈로 뺄 수 있게 명명 함수 선언 방식에서 익명 함수 표현으로 변경해 줍시다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명명 함수 선언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익명 함수 선언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isLogin</a:t>
            </a:r>
            <a:r>
              <a:rPr lang="ko-KR" altLang="en-US" dirty="0">
                <a:sym typeface="Wingdings" panose="05000000000000000000" pitchFamily="2" charset="2"/>
              </a:rPr>
              <a:t> 을 </a:t>
            </a:r>
            <a:r>
              <a:rPr lang="en-US" altLang="ko-KR" dirty="0" err="1">
                <a:sym typeface="Wingdings" panose="05000000000000000000" pitchFamily="2" charset="2"/>
              </a:rPr>
              <a:t>module.exports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 추가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1A8BA-4207-7E3E-96D4-78462AD44C41}"/>
              </a:ext>
            </a:extLst>
          </p:cNvPr>
          <p:cNvSpPr txBox="1"/>
          <p:nvPr/>
        </p:nvSpPr>
        <p:spPr>
          <a:xfrm>
            <a:off x="3357694" y="3604320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6B9C-6E52-2389-1C1B-E4E9CBB2291F}"/>
              </a:ext>
            </a:extLst>
          </p:cNvPr>
          <p:cNvSpPr txBox="1"/>
          <p:nvPr/>
        </p:nvSpPr>
        <p:spPr>
          <a:xfrm>
            <a:off x="3357694" y="4219554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253F5-48F9-04B2-B194-93D790A72D61}"/>
              </a:ext>
            </a:extLst>
          </p:cNvPr>
          <p:cNvSpPr txBox="1"/>
          <p:nvPr/>
        </p:nvSpPr>
        <p:spPr>
          <a:xfrm>
            <a:off x="765496" y="5545117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501988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서버에 코드 변경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이제 </a:t>
            </a:r>
            <a:r>
              <a:rPr lang="en-US" altLang="ko-KR" dirty="0">
                <a:sym typeface="Wingdings" panose="05000000000000000000" pitchFamily="2" charset="2"/>
              </a:rPr>
              <a:t>login.js </a:t>
            </a:r>
            <a:r>
              <a:rPr lang="ko-KR" altLang="en-US" dirty="0">
                <a:sym typeface="Wingdings" panose="05000000000000000000" pitchFamily="2" charset="2"/>
              </a:rPr>
              <a:t>모듈은 하나의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가 아닌 </a:t>
            </a:r>
            <a:r>
              <a:rPr lang="en-US" altLang="ko-KR" dirty="0">
                <a:sym typeface="Wingdings" panose="05000000000000000000" pitchFamily="2" charset="2"/>
              </a:rPr>
              <a:t>router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isLogin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이라는 함수를 가진 객체로 반환 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메인 서버에서 라우터를 사용하는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부분에서 문제를 일으킵니다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해당 부분을 객체</a:t>
            </a:r>
            <a:r>
              <a:rPr lang="en-US" altLang="ko-KR" dirty="0">
                <a:sym typeface="Wingdings" panose="05000000000000000000" pitchFamily="2" charset="2"/>
              </a:rPr>
              <a:t>.router 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844AF-97C3-C55C-7C62-26C49E868E2D}"/>
              </a:ext>
            </a:extLst>
          </p:cNvPr>
          <p:cNvSpPr txBox="1"/>
          <p:nvPr/>
        </p:nvSpPr>
        <p:spPr>
          <a:xfrm>
            <a:off x="815830" y="5075231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'/login'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loginRouter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5837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모듈 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/>
              <a:t>모듈 불러오기</a:t>
            </a:r>
            <a:endParaRPr lang="en-US" altLang="ko-KR"/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기존의 </a:t>
            </a:r>
            <a:r>
              <a:rPr lang="en-US" altLang="ko-KR">
                <a:sym typeface="Wingdings" panose="05000000000000000000" pitchFamily="2" charset="2"/>
              </a:rPr>
              <a:t>isLogin </a:t>
            </a:r>
            <a:r>
              <a:rPr lang="ko-KR" altLang="en-US">
                <a:sym typeface="Wingdings" panose="05000000000000000000" pitchFamily="2" charset="2"/>
              </a:rPr>
              <a:t>으로 사용하던 코드를 </a:t>
            </a:r>
            <a:r>
              <a:rPr lang="en-US" altLang="ko-KR">
                <a:sym typeface="Wingdings" panose="05000000000000000000" pitchFamily="2" charset="2"/>
              </a:rPr>
              <a:t>login.isLogin </a:t>
            </a:r>
            <a:r>
              <a:rPr lang="ko-KR" altLang="en-US">
                <a:sym typeface="Wingdings" panose="05000000000000000000" pitchFamily="2" charset="2"/>
              </a:rPr>
              <a:t>으로 변경하기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FA089-59F1-48A8-4471-5AF5A6B0620D}"/>
              </a:ext>
            </a:extLst>
          </p:cNvPr>
          <p:cNvSpPr txBox="1"/>
          <p:nvPr/>
        </p:nvSpPr>
        <p:spPr>
          <a:xfrm>
            <a:off x="832607" y="2214586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'./login'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4A158-EF2E-F5B7-C8A4-9BB750454F31}"/>
              </a:ext>
            </a:extLst>
          </p:cNvPr>
          <p:cNvSpPr txBox="1"/>
          <p:nvPr/>
        </p:nvSpPr>
        <p:spPr>
          <a:xfrm>
            <a:off x="832606" y="3770662"/>
            <a:ext cx="809327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956801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AY! WE DID IT! - Happy Homer | Make a Meme">
            <a:extLst>
              <a:ext uri="{FF2B5EF4-FFF2-40B4-BE49-F238E27FC236}">
                <a16:creationId xmlns:a16="http://schemas.microsoft.com/office/drawing/2014/main" id="{14CDF6B7-51BB-28FA-514E-451391783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54" y="1216120"/>
            <a:ext cx="7879691" cy="44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425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DOTENV</a:t>
            </a:r>
          </a:p>
        </p:txBody>
      </p:sp>
      <p:pic>
        <p:nvPicPr>
          <p:cNvPr id="3" name="Picture 2" descr="GitHub - motdotla/dotenv: Loads environment variables from .env for nodejs  projects.">
            <a:extLst>
              <a:ext uri="{FF2B5EF4-FFF2-40B4-BE49-F238E27FC236}">
                <a16:creationId xmlns:a16="http://schemas.microsoft.com/office/drawing/2014/main" id="{73965CC4-F1E1-165D-18D3-636D9937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38" y="38433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9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DOTENV,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 관리하는 모듈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DOTENV </a:t>
            </a:r>
            <a:r>
              <a:rPr lang="ko-KR" altLang="en-US" dirty="0"/>
              <a:t>는 중요한 정보</a:t>
            </a:r>
            <a:r>
              <a:rPr lang="en-US" altLang="ko-KR" dirty="0"/>
              <a:t>(</a:t>
            </a:r>
            <a:r>
              <a:rPr lang="ko-KR" altLang="en-US" dirty="0"/>
              <a:t>서버 접속 정보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  <a:r>
              <a:rPr lang="ko-KR" altLang="en-US" dirty="0"/>
              <a:t>를 외부 코드에서 확인이 불가능 하도록 도와주는 모듈입니다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설치 합시다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dotenv</a:t>
            </a:r>
            <a:r>
              <a:rPr lang="en-US" altLang="ko-KR" dirty="0"/>
              <a:t> -s</a:t>
            </a:r>
          </a:p>
          <a:p>
            <a:r>
              <a:rPr lang="ko-KR" altLang="en-US" dirty="0"/>
              <a:t>모듈 호출하기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16A8A-660D-2C4F-4E6A-EB8EE7342CB6}"/>
              </a:ext>
            </a:extLst>
          </p:cNvPr>
          <p:cNvSpPr txBox="1"/>
          <p:nvPr/>
        </p:nvSpPr>
        <p:spPr>
          <a:xfrm>
            <a:off x="812800" y="5160277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40308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DOTENV,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 관리하는 모듈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/>
              <a:t>.env </a:t>
            </a:r>
            <a:r>
              <a:rPr lang="ko-KR" altLang="en-US"/>
              <a:t>파일을 최상단 폴더에 만들기</a:t>
            </a:r>
            <a:endParaRPr lang="en-US" altLang="ko-KR"/>
          </a:p>
          <a:p>
            <a:r>
              <a:rPr lang="ko-KR" altLang="en-US"/>
              <a:t>중요한 정보를 </a:t>
            </a:r>
            <a:r>
              <a:rPr lang="en-US" altLang="ko-KR"/>
              <a:t>.env </a:t>
            </a:r>
            <a:r>
              <a:rPr lang="ko-KR" altLang="en-US"/>
              <a:t>파일에 저장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해당 정보가 필요한 곳에서 </a:t>
            </a:r>
            <a:r>
              <a:rPr lang="en-US" altLang="ko-KR"/>
              <a:t>process.env.</a:t>
            </a:r>
            <a:r>
              <a:rPr lang="ko-KR" altLang="en-US"/>
              <a:t>저장명 으로 사용</a:t>
            </a:r>
            <a:endParaRPr lang="en-US" altLang="ko-KR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F81E6-E6E5-DD7C-D424-B572A5CA4937}"/>
              </a:ext>
            </a:extLst>
          </p:cNvPr>
          <p:cNvSpPr txBox="1"/>
          <p:nvPr/>
        </p:nvSpPr>
        <p:spPr>
          <a:xfrm>
            <a:off x="838200" y="2967335"/>
            <a:ext cx="111125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4000</a:t>
            </a:r>
          </a:p>
          <a:p>
            <a:r>
              <a:rPr lang="fr-F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DB_URI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mongodb+srv://tetz:qwer1234@cluster0.sdiakr0.mongodb.net/?</a:t>
            </a:r>
            <a:r>
              <a:rPr lang="fr-F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retryWrites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=true&amp;</a:t>
            </a:r>
            <a:r>
              <a:rPr lang="fr-F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=majority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20886-3C13-8E20-142B-670D241356B2}"/>
              </a:ext>
            </a:extLst>
          </p:cNvPr>
          <p:cNvSpPr txBox="1"/>
          <p:nvPr/>
        </p:nvSpPr>
        <p:spPr>
          <a:xfrm>
            <a:off x="838200" y="534494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DB_URI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72130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프론트에서 쿠키 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Document.cookie</a:t>
            </a:r>
            <a:r>
              <a:rPr lang="en-US" altLang="ko-KR" dirty="0"/>
              <a:t> </a:t>
            </a:r>
            <a:r>
              <a:rPr lang="ko-KR" altLang="en-US" dirty="0"/>
              <a:t>로 바로 만들어서 사용하면 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Expires </a:t>
            </a:r>
            <a:r>
              <a:rPr lang="ko-KR" altLang="en-US" dirty="0"/>
              <a:t>값과 브라우저의 시간을 비교해서 쿠키가 해당 시간이 되면 자동으로 삭제 처리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98381-B16F-55A0-2DE4-ABF39880EA81}"/>
              </a:ext>
            </a:extLst>
          </p:cNvPr>
          <p:cNvSpPr txBox="1"/>
          <p:nvPr/>
        </p:nvSpPr>
        <p:spPr>
          <a:xfrm>
            <a:off x="790662" y="2167878"/>
            <a:ext cx="1003952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expires=19 Sep 2022 13:00:00 GMT; path=/"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"test=test1; expires=19 Sep 2022 13:00:00 GMT; path=/"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09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DOTENV,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 관리하는 모듈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정말 중요한 정보만 저장이 되는 파일이므로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올리면 안되겠죠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에 추가해 줍니다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해당 파일은 직접 업로드 하면서 사용하시면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B24E1-059D-DECE-D550-A59082EA9901}"/>
              </a:ext>
            </a:extLst>
          </p:cNvPr>
          <p:cNvSpPr txBox="1"/>
          <p:nvPr/>
        </p:nvSpPr>
        <p:spPr>
          <a:xfrm>
            <a:off x="889000" y="3105834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node_modules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.env</a:t>
            </a:r>
          </a:p>
        </p:txBody>
      </p:sp>
    </p:spTree>
    <p:extLst>
      <p:ext uri="{BB962C8B-B14F-4D97-AF65-F5344CB8AC3E}">
        <p14:creationId xmlns:p14="http://schemas.microsoft.com/office/powerpoint/2010/main" val="160712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gitignore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안되나요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Git </a:t>
            </a:r>
            <a:r>
              <a:rPr lang="ko-KR" altLang="en-US" dirty="0"/>
              <a:t>도 캐쉬를 사용하기 때문에</a:t>
            </a:r>
            <a:r>
              <a:rPr lang="en-US" altLang="ko-KR" dirty="0"/>
              <a:t> </a:t>
            </a:r>
            <a:r>
              <a:rPr lang="ko-KR" altLang="en-US" dirty="0"/>
              <a:t>로컬에 해당 내용이 남아 있어서 그렇게 됩니다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깃 캐쉬를 삭제하고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 </a:t>
            </a:r>
            <a:r>
              <a:rPr lang="ko-KR" altLang="en-US" dirty="0" err="1">
                <a:sym typeface="Wingdings" panose="05000000000000000000" pitchFamily="2" charset="2"/>
              </a:rPr>
              <a:t>푸쉬해</a:t>
            </a:r>
            <a:r>
              <a:rPr lang="ko-KR" altLang="en-US" dirty="0">
                <a:sym typeface="Wingdings" panose="05000000000000000000" pitchFamily="2" charset="2"/>
              </a:rPr>
              <a:t> 주시면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en-US" altLang="ko-KR" dirty="0"/>
              <a:t>git rm -r --cached .</a:t>
            </a:r>
          </a:p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–m “clear git cache”</a:t>
            </a:r>
          </a:p>
          <a:p>
            <a:r>
              <a:rPr lang="en-US" altLang="ko-KR" dirty="0"/>
              <a:t>git push --all</a:t>
            </a:r>
          </a:p>
        </p:txBody>
      </p:sp>
    </p:spTree>
    <p:extLst>
      <p:ext uri="{BB962C8B-B14F-4D97-AF65-F5344CB8AC3E}">
        <p14:creationId xmlns:p14="http://schemas.microsoft.com/office/powerpoint/2010/main" val="3122876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OAuth</a:t>
            </a:r>
          </a:p>
        </p:txBody>
      </p:sp>
    </p:spTree>
    <p:extLst>
      <p:ext uri="{BB962C8B-B14F-4D97-AF65-F5344CB8AC3E}">
        <p14:creationId xmlns:p14="http://schemas.microsoft.com/office/powerpoint/2010/main" val="2085375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DA9F280-5E8D-3ADF-A577-8963B414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38" y="0"/>
            <a:ext cx="4071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248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OAuth(Open Authorization)?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OAuth</a:t>
            </a:r>
            <a:r>
              <a:rPr lang="ko-KR" altLang="en-US" dirty="0"/>
              <a:t>는 인터넷 사용자들이 비밀번호를 제공하지 않고 다른 웹사이트 상의 자신들의 정보에 대해 웹사이트나 애플리케이션의 접근 권한을 부여할 수 있는 공통적인 수단으로서 사용되는</a:t>
            </a:r>
            <a:r>
              <a:rPr lang="en-US" altLang="ko-KR" dirty="0"/>
              <a:t>, </a:t>
            </a:r>
            <a:r>
              <a:rPr lang="ko-KR" altLang="en-US" dirty="0"/>
              <a:t>접근 위임을 위한 개방형 표준이다</a:t>
            </a:r>
            <a:endParaRPr lang="en-US" altLang="ko-KR" dirty="0"/>
          </a:p>
          <a:p>
            <a:r>
              <a:rPr lang="ko-KR" altLang="en-US" dirty="0"/>
              <a:t>우리가 보통 사용하는 </a:t>
            </a:r>
            <a:r>
              <a:rPr lang="en-US" altLang="ko-KR" dirty="0"/>
              <a:t>SNS </a:t>
            </a:r>
            <a:r>
              <a:rPr lang="ko-KR" altLang="en-US" dirty="0"/>
              <a:t>로그인 입니다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71453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OAuth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참여자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/>
              <a:t>Resource Server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인증에 대한 자원을 실제로 보유 하고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인증을 실제적으로 처리해주는 서버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네이버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카카오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구글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페북</a:t>
            </a:r>
            <a:r>
              <a:rPr lang="ko-KR" altLang="en-US" dirty="0">
                <a:sym typeface="Wingdings" panose="05000000000000000000" pitchFamily="2" charset="2"/>
              </a:rPr>
              <a:t> 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/>
              <a:t>Resource Owner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인증 정보의 주인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즉 사용자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Client  </a:t>
            </a:r>
            <a:r>
              <a:rPr lang="en-US" altLang="ko-KR" dirty="0"/>
              <a:t>Resource Server </a:t>
            </a:r>
            <a:r>
              <a:rPr lang="ko-KR" altLang="en-US" dirty="0"/>
              <a:t>에서 자원을 가져오고</a:t>
            </a:r>
            <a:r>
              <a:rPr lang="en-US" altLang="ko-KR" dirty="0"/>
              <a:t>,</a:t>
            </a:r>
            <a:r>
              <a:rPr lang="ko-KR" altLang="en-US" dirty="0"/>
              <a:t> 사용자가 접속하려는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859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OAuth Flow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Resource Server </a:t>
            </a:r>
            <a:r>
              <a:rPr lang="ko-KR" altLang="en-US" dirty="0"/>
              <a:t>에 </a:t>
            </a:r>
            <a:r>
              <a:rPr lang="en-US" altLang="ko-KR" dirty="0"/>
              <a:t>Client </a:t>
            </a:r>
            <a:r>
              <a:rPr lang="ko-KR" altLang="en-US" dirty="0"/>
              <a:t>를 등록 합니다</a:t>
            </a:r>
            <a:endParaRPr lang="en-US" altLang="ko-KR" dirty="0"/>
          </a:p>
          <a:p>
            <a:r>
              <a:rPr lang="en-US" altLang="ko-KR" dirty="0"/>
              <a:t>Resource Server </a:t>
            </a:r>
            <a:r>
              <a:rPr lang="ko-KR" altLang="en-US" dirty="0"/>
              <a:t>의 가이드에 따라 인증 구현</a:t>
            </a:r>
            <a:endParaRPr lang="en-US" altLang="ko-KR" dirty="0"/>
          </a:p>
          <a:p>
            <a:r>
              <a:rPr lang="ko-KR" altLang="en-US" dirty="0"/>
              <a:t>사용자가 </a:t>
            </a:r>
            <a:r>
              <a:rPr lang="en-US" altLang="ko-KR" dirty="0"/>
              <a:t>Client </a:t>
            </a:r>
            <a:r>
              <a:rPr lang="ko-KR" altLang="en-US" dirty="0"/>
              <a:t>에서 인증 요청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Resource Server 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인증 토큰 발행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사용자가 </a:t>
            </a:r>
            <a:r>
              <a:rPr lang="en-US" altLang="ko-KR" dirty="0"/>
              <a:t>Resource Server </a:t>
            </a:r>
            <a:r>
              <a:rPr lang="ko-KR" altLang="en-US" dirty="0"/>
              <a:t>에 로그인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Resource Server </a:t>
            </a:r>
            <a:r>
              <a:rPr lang="ko-KR" altLang="en-US" dirty="0"/>
              <a:t>가 인증 토큰 검증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로그인 완료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0361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OAuth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유저가 편리하게 로그인이 가능합니다</a:t>
            </a:r>
            <a:endParaRPr lang="en-US" altLang="ko-KR" dirty="0"/>
          </a:p>
          <a:p>
            <a:r>
              <a:rPr lang="ko-KR" altLang="en-US" dirty="0"/>
              <a:t>유저가 서비스 별로 아이디</a:t>
            </a:r>
            <a:r>
              <a:rPr lang="en-US" altLang="ko-KR" dirty="0"/>
              <a:t>, </a:t>
            </a:r>
            <a:r>
              <a:rPr lang="ko-KR" altLang="en-US" dirty="0"/>
              <a:t>비밀번호를 기억할 필요가 없습니다</a:t>
            </a:r>
            <a:endParaRPr lang="en-US" altLang="ko-KR" dirty="0"/>
          </a:p>
          <a:p>
            <a:r>
              <a:rPr lang="ko-KR" altLang="en-US" dirty="0"/>
              <a:t>유저의 허용 여부에 따라 많은 정보를 가져 올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18172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498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210012"/>
            <a:ext cx="12192000" cy="121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https://developers.facebook.com/</a:t>
            </a:r>
          </a:p>
        </p:txBody>
      </p:sp>
    </p:spTree>
    <p:extLst>
      <p:ext uri="{BB962C8B-B14F-4D97-AF65-F5344CB8AC3E}">
        <p14:creationId xmlns:p14="http://schemas.microsoft.com/office/powerpoint/2010/main" val="229121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쿠키 사용하기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584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E268DA-5F0D-EA99-78EC-52955872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38"/>
            <a:ext cx="12192000" cy="362604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0BECBBB-CECD-C27B-F874-16AB5823FF3B}"/>
              </a:ext>
            </a:extLst>
          </p:cNvPr>
          <p:cNvSpPr/>
          <p:nvPr/>
        </p:nvSpPr>
        <p:spPr>
          <a:xfrm rot="14286606">
            <a:off x="10779853" y="1300293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08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BC72C3-BB4B-0482-7F34-04D5F184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318918"/>
            <a:ext cx="9926435" cy="422016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7233D0F-B1BD-3277-62A3-3B52EF0C6F6F}"/>
              </a:ext>
            </a:extLst>
          </p:cNvPr>
          <p:cNvSpPr/>
          <p:nvPr/>
        </p:nvSpPr>
        <p:spPr>
          <a:xfrm rot="14286606">
            <a:off x="10402348" y="5237078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86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B86995-20B3-906C-FACD-79FFA358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671392"/>
            <a:ext cx="10021699" cy="351521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785CEC4-66BF-3335-E9D6-F68A2288C6AA}"/>
              </a:ext>
            </a:extLst>
          </p:cNvPr>
          <p:cNvSpPr/>
          <p:nvPr/>
        </p:nvSpPr>
        <p:spPr>
          <a:xfrm rot="14286606">
            <a:off x="10494627" y="4817627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960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9D57C8-7F84-5AAA-5AA5-A8FDC274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623496"/>
            <a:ext cx="10050278" cy="5611008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D097B7F-50F3-E372-22AE-9377EB6AC1B6}"/>
              </a:ext>
            </a:extLst>
          </p:cNvPr>
          <p:cNvSpPr/>
          <p:nvPr/>
        </p:nvSpPr>
        <p:spPr>
          <a:xfrm rot="14286606">
            <a:off x="10427514" y="5757195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91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DFD6DC-3717-237A-7916-459643644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825"/>
            <a:ext cx="12192000" cy="479435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2A1B47A-F17E-8C2F-E724-CE04E37B01D4}"/>
              </a:ext>
            </a:extLst>
          </p:cNvPr>
          <p:cNvSpPr/>
          <p:nvPr/>
        </p:nvSpPr>
        <p:spPr>
          <a:xfrm rot="14286606">
            <a:off x="7180975" y="4926685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82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6C9ED7-3DD5-4B9E-D744-D497A03D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71" y="0"/>
            <a:ext cx="8245457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74A57E2-11EC-0431-39BF-0CF87B5AF108}"/>
              </a:ext>
            </a:extLst>
          </p:cNvPr>
          <p:cNvSpPr/>
          <p:nvPr/>
        </p:nvSpPr>
        <p:spPr>
          <a:xfrm rot="14286606">
            <a:off x="9689284" y="2106747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0EF873B-A2B2-5AD2-BF8D-B493E8BF3D95}"/>
              </a:ext>
            </a:extLst>
          </p:cNvPr>
          <p:cNvSpPr/>
          <p:nvPr/>
        </p:nvSpPr>
        <p:spPr>
          <a:xfrm rot="2156727">
            <a:off x="8900718" y="5874641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76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78237B-A60B-21D0-C535-8D998210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1137918"/>
            <a:ext cx="1021222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38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CEB8D9-FCEA-43A9-8BAD-26865083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247206"/>
            <a:ext cx="9593014" cy="6363588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1EC0F6D-3F56-2060-A786-3C2B3E5531A0}"/>
              </a:ext>
            </a:extLst>
          </p:cNvPr>
          <p:cNvSpPr/>
          <p:nvPr/>
        </p:nvSpPr>
        <p:spPr>
          <a:xfrm rot="14286606">
            <a:off x="10213079" y="3356706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294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C8343E-09CF-F270-5398-75F38E9F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1928603"/>
            <a:ext cx="9659698" cy="3000794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DAB07F2-3238-662A-2E81-55D8AE99C9FB}"/>
              </a:ext>
            </a:extLst>
          </p:cNvPr>
          <p:cNvSpPr/>
          <p:nvPr/>
        </p:nvSpPr>
        <p:spPr>
          <a:xfrm rot="14286606">
            <a:off x="7134320" y="3767767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8596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5EE38F-0A3C-BF17-88FA-74224A4C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1628523"/>
            <a:ext cx="9116697" cy="360095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5B93E8E-0489-C703-8454-851D46745A20}"/>
              </a:ext>
            </a:extLst>
          </p:cNvPr>
          <p:cNvSpPr/>
          <p:nvPr/>
        </p:nvSpPr>
        <p:spPr>
          <a:xfrm rot="14286606">
            <a:off x="9765195" y="4740892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3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(express)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쿠키 사용하기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백엔드에서는</a:t>
            </a:r>
            <a:r>
              <a:rPr lang="ko-KR" altLang="en-US" dirty="0"/>
              <a:t> </a:t>
            </a:r>
            <a:r>
              <a:rPr lang="en-US" altLang="ko-KR" dirty="0"/>
              <a:t>cookie-parser </a:t>
            </a:r>
            <a:r>
              <a:rPr lang="ko-KR" altLang="en-US" dirty="0"/>
              <a:t>라는 모듈을 사용합니다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설치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npm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i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 cookie-parser -s</a:t>
            </a:r>
          </a:p>
          <a:p>
            <a:r>
              <a:rPr lang="ko-KR" altLang="en-US" dirty="0"/>
              <a:t>메인 서버에 쿠키 모듈 호출 및 미들 </a:t>
            </a:r>
            <a:r>
              <a:rPr lang="ko-KR" altLang="en-US" dirty="0" err="1"/>
              <a:t>웨어</a:t>
            </a:r>
            <a:r>
              <a:rPr lang="ko-KR" altLang="en-US" dirty="0"/>
              <a:t> 등록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CF50E-03A7-FB1B-E0BC-99AB03D15466}"/>
              </a:ext>
            </a:extLst>
          </p:cNvPr>
          <p:cNvSpPr txBox="1"/>
          <p:nvPr/>
        </p:nvSpPr>
        <p:spPr>
          <a:xfrm>
            <a:off x="807441" y="3765012"/>
            <a:ext cx="609460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cookieParser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'cookie-parser'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cookieParser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9311506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72721E-DB14-F107-C3D5-1873FCAB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094263"/>
            <a:ext cx="8792802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129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4504E8-11C6-1FA4-1BD5-3E8213FF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94811"/>
            <a:ext cx="8783276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2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39D59-458B-AF18-6791-0186818E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575864"/>
            <a:ext cx="8621328" cy="570627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E285942-3806-D355-204E-F54264B37514}"/>
              </a:ext>
            </a:extLst>
          </p:cNvPr>
          <p:cNvSpPr/>
          <p:nvPr/>
        </p:nvSpPr>
        <p:spPr>
          <a:xfrm rot="14286606">
            <a:off x="2877833" y="2056414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787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05A786-E7A8-8C76-E58B-4A5FE773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1" y="196017"/>
            <a:ext cx="7778960" cy="500355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2F11FDD-842C-F6A2-7A03-4E714BDA3AC9}"/>
              </a:ext>
            </a:extLst>
          </p:cNvPr>
          <p:cNvSpPr/>
          <p:nvPr/>
        </p:nvSpPr>
        <p:spPr>
          <a:xfrm rot="14286606">
            <a:off x="4668802" y="2762402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D96DD4F-40BC-E279-3089-06E0F12E5B50}"/>
              </a:ext>
            </a:extLst>
          </p:cNvPr>
          <p:cNvSpPr/>
          <p:nvPr/>
        </p:nvSpPr>
        <p:spPr>
          <a:xfrm rot="14286606">
            <a:off x="7743445" y="2762402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93D120A-DD2E-40F3-5682-BCE81D9D03BB}"/>
              </a:ext>
            </a:extLst>
          </p:cNvPr>
          <p:cNvSpPr/>
          <p:nvPr/>
        </p:nvSpPr>
        <p:spPr>
          <a:xfrm rot="14286606">
            <a:off x="4055463" y="3750989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4607FE-0BB3-6A2A-E6D8-7FD0FFCF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2" y="5464815"/>
            <a:ext cx="7778960" cy="129269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F7F7975-F950-69BA-4447-176E75978203}"/>
              </a:ext>
            </a:extLst>
          </p:cNvPr>
          <p:cNvSpPr/>
          <p:nvPr/>
        </p:nvSpPr>
        <p:spPr>
          <a:xfrm rot="7589584">
            <a:off x="4064960" y="5737575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54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731D80-EEAB-577D-067A-4B49E50C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175758"/>
            <a:ext cx="7821116" cy="650648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6B1D51D-78E2-80F4-CA14-1792AA16E11E}"/>
              </a:ext>
            </a:extLst>
          </p:cNvPr>
          <p:cNvSpPr/>
          <p:nvPr/>
        </p:nvSpPr>
        <p:spPr>
          <a:xfrm rot="14286606">
            <a:off x="4366798" y="3987195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923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4F566C-097B-0697-18D9-D319E568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189"/>
            <a:ext cx="12192000" cy="1611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4A2CB9-A35F-9657-85F0-411AC6AAA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96" y="3212860"/>
            <a:ext cx="5611008" cy="251495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E1EA178-3369-A0F1-1A69-92C15E98501B}"/>
              </a:ext>
            </a:extLst>
          </p:cNvPr>
          <p:cNvSpPr/>
          <p:nvPr/>
        </p:nvSpPr>
        <p:spPr>
          <a:xfrm rot="14286606">
            <a:off x="10490761" y="1984185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45E29C5-E427-6907-3E54-CBA2CC836664}"/>
              </a:ext>
            </a:extLst>
          </p:cNvPr>
          <p:cNvSpPr/>
          <p:nvPr/>
        </p:nvSpPr>
        <p:spPr>
          <a:xfrm rot="14286606">
            <a:off x="8553360" y="5572714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444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3227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Passport-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passport-</a:t>
            </a:r>
            <a:r>
              <a:rPr lang="en-US" altLang="ko-KR" dirty="0" err="1"/>
              <a:t>facebook</a:t>
            </a:r>
            <a:r>
              <a:rPr lang="en-US" altLang="ko-KR" dirty="0"/>
              <a:t> -s</a:t>
            </a:r>
          </a:p>
          <a:p>
            <a:r>
              <a:rPr lang="ko-KR" altLang="en-US" dirty="0"/>
              <a:t>이제는 </a:t>
            </a:r>
            <a:r>
              <a:rPr lang="en-US" altLang="ko-KR" dirty="0"/>
              <a:t>local </a:t>
            </a:r>
            <a:r>
              <a:rPr lang="ko-KR" altLang="en-US" dirty="0"/>
              <a:t>방식 이외에도 </a:t>
            </a:r>
            <a:r>
              <a:rPr lang="en-US" altLang="ko-KR" dirty="0" err="1"/>
              <a:t>facebook</a:t>
            </a:r>
            <a:r>
              <a:rPr lang="en-US" altLang="ko-KR" dirty="0"/>
              <a:t> </a:t>
            </a:r>
            <a:r>
              <a:rPr lang="ko-KR" altLang="en-US" dirty="0"/>
              <a:t>방법도 사용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localStrategy.js </a:t>
            </a:r>
            <a:r>
              <a:rPr lang="ko-KR" altLang="en-US" dirty="0"/>
              <a:t>파일을 </a:t>
            </a:r>
            <a:r>
              <a:rPr lang="en-US" altLang="ko-KR" dirty="0"/>
              <a:t>passport.js </a:t>
            </a:r>
            <a:r>
              <a:rPr lang="ko-KR" altLang="en-US" dirty="0"/>
              <a:t>로 변경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페이스북 모듈 추가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서버 코드도 변경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BE16A-14DA-AF4F-824D-59AC0B9F0F83}"/>
              </a:ext>
            </a:extLst>
          </p:cNvPr>
          <p:cNvSpPr txBox="1"/>
          <p:nvPr/>
        </p:nvSpPr>
        <p:spPr>
          <a:xfrm>
            <a:off x="782273" y="4525671"/>
            <a:ext cx="837011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FacebookStrategy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'passport-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B66EF-D62B-CA04-3879-95311045BA43}"/>
              </a:ext>
            </a:extLst>
          </p:cNvPr>
          <p:cNvSpPr txBox="1"/>
          <p:nvPr/>
        </p:nvSpPr>
        <p:spPr>
          <a:xfrm>
            <a:off x="782273" y="6035900"/>
            <a:ext cx="748927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'./routes/passport'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102365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Passport-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수립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페북</a:t>
            </a:r>
            <a:r>
              <a:rPr lang="ko-KR" altLang="en-US" dirty="0"/>
              <a:t> 인증에서 요구하는 정보 가져오기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827473-29E0-D8BD-FB39-1A187872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16" y="2402322"/>
            <a:ext cx="6016944" cy="387019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B6FA2D7-40C2-65BA-98DB-44E3B564F490}"/>
              </a:ext>
            </a:extLst>
          </p:cNvPr>
          <p:cNvSpPr/>
          <p:nvPr/>
        </p:nvSpPr>
        <p:spPr>
          <a:xfrm rot="14286606">
            <a:off x="1824935" y="2888237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AB286E-730A-33BF-4FBD-DC2B47ADA21C}"/>
              </a:ext>
            </a:extLst>
          </p:cNvPr>
          <p:cNvSpPr/>
          <p:nvPr/>
        </p:nvSpPr>
        <p:spPr>
          <a:xfrm rot="14286606">
            <a:off x="6307302" y="2886140"/>
            <a:ext cx="696287" cy="604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75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BBD16F-50F3-0186-C0AA-F9E59D5ADB57}"/>
              </a:ext>
            </a:extLst>
          </p:cNvPr>
          <p:cNvSpPr txBox="1"/>
          <p:nvPr/>
        </p:nvSpPr>
        <p:spPr>
          <a:xfrm>
            <a:off x="690343" y="2954184"/>
            <a:ext cx="9971015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FacebookStrategy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FB_CLIENT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clientSecret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FB_CLIENT_SECRET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callbackURL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FB_CB_URL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777F5-0355-358C-661F-C21603D80990}"/>
              </a:ext>
            </a:extLst>
          </p:cNvPr>
          <p:cNvSpPr txBox="1"/>
          <p:nvPr/>
        </p:nvSpPr>
        <p:spPr>
          <a:xfrm>
            <a:off x="690343" y="1639534"/>
            <a:ext cx="945229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FB_CLIENT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5374698702608554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FB_CLIENT_SECRET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b3b2650e1a95b4a78499710dbff72573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FB_CB_URL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http://localhost:4000/login/auth/facebook/callback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B5D6EA0-79CE-976B-690F-E157D479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.env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0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75533C6-BC96-8DB2-1497-929045B5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쿠키의 값을 전달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195033C-7DC4-4189-431C-9F4BD013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114355"/>
          </a:xfrm>
        </p:spPr>
        <p:txBody>
          <a:bodyPr>
            <a:normAutofit/>
          </a:bodyPr>
          <a:lstStyle/>
          <a:p>
            <a:r>
              <a:rPr lang="ko-KR" altLang="en-US" dirty="0"/>
              <a:t>쿠키를 생성하면서 쿠키의 값을 </a:t>
            </a:r>
            <a:r>
              <a:rPr lang="en-US" altLang="ko-KR" dirty="0" err="1"/>
              <a:t>res.render</a:t>
            </a:r>
            <a:r>
              <a:rPr lang="en-US" altLang="ko-KR" dirty="0"/>
              <a:t> </a:t>
            </a:r>
            <a:r>
              <a:rPr lang="ko-KR" altLang="en-US" dirty="0"/>
              <a:t>에 담아 같이 전달해서 사용도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생성된 쿠키에 대한 접근은 </a:t>
            </a:r>
            <a:r>
              <a:rPr lang="en-US" altLang="ko-KR" dirty="0" err="1"/>
              <a:t>req.cookies</a:t>
            </a:r>
            <a:r>
              <a:rPr lang="en-US" altLang="ko-KR" dirty="0"/>
              <a:t>.</a:t>
            </a:r>
            <a:r>
              <a:rPr lang="ko-KR" altLang="en-US" dirty="0">
                <a:solidFill>
                  <a:srgbClr val="0070C0"/>
                </a:solidFill>
              </a:rPr>
              <a:t>쿠키이름</a:t>
            </a:r>
            <a:r>
              <a:rPr lang="ko-KR" altLang="en-US" dirty="0"/>
              <a:t> 으로 하면 됩니다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F0284-F347-E3C4-AD97-F353533AC614}"/>
              </a:ext>
            </a:extLst>
          </p:cNvPr>
          <p:cNvSpPr txBox="1"/>
          <p:nvPr/>
        </p:nvSpPr>
        <p:spPr>
          <a:xfrm>
            <a:off x="891330" y="3686448"/>
            <a:ext cx="8068112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'alert'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expires: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httpOnly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4170268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Passport-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수립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전략 자체는 </a:t>
            </a:r>
            <a:r>
              <a:rPr lang="en-US" altLang="ko-KR" dirty="0"/>
              <a:t>Local </a:t>
            </a:r>
            <a:r>
              <a:rPr lang="ko-KR" altLang="en-US" dirty="0"/>
              <a:t>과 비슷합니다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 err="1"/>
              <a:t>facebook</a:t>
            </a:r>
            <a:r>
              <a:rPr lang="en-US" altLang="ko-KR" dirty="0"/>
              <a:t> </a:t>
            </a:r>
            <a:r>
              <a:rPr lang="ko-KR" altLang="en-US" dirty="0"/>
              <a:t>에서 받아온 </a:t>
            </a:r>
            <a:r>
              <a:rPr lang="en-US" altLang="ko-KR" dirty="0"/>
              <a:t>profile </a:t>
            </a:r>
            <a:r>
              <a:rPr lang="ko-KR" altLang="en-US" dirty="0"/>
              <a:t>에서 </a:t>
            </a:r>
            <a:r>
              <a:rPr lang="en-US" altLang="ko-KR" dirty="0"/>
              <a:t>id </a:t>
            </a:r>
            <a:r>
              <a:rPr lang="ko-KR" altLang="en-US" dirty="0"/>
              <a:t>값이 </a:t>
            </a:r>
            <a:r>
              <a:rPr lang="en-US" altLang="ko-KR" dirty="0"/>
              <a:t>DB</a:t>
            </a:r>
            <a:r>
              <a:rPr lang="ko-KR" altLang="en-US" dirty="0"/>
              <a:t>에 있는지 찾아보고 있으면 바로 로그인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없으면 페이스북 </a:t>
            </a:r>
            <a:r>
              <a:rPr lang="en-US" altLang="ko-KR" dirty="0">
                <a:sym typeface="Wingdings" panose="05000000000000000000" pitchFamily="2" charset="2"/>
              </a:rPr>
              <a:t>profile </a:t>
            </a:r>
            <a:r>
              <a:rPr lang="ko-KR" altLang="en-US" dirty="0">
                <a:sym typeface="Wingdings" panose="05000000000000000000" pitchFamily="2" charset="2"/>
              </a:rPr>
              <a:t>중 필요한 것을 뽑아서 회원 가입을 시키고 로그인 처리를 하면 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3705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EC25B1-8A42-29F2-4D1B-1D302EE4622A}"/>
              </a:ext>
            </a:extLst>
          </p:cNvPr>
          <p:cNvSpPr txBox="1"/>
          <p:nvPr/>
        </p:nvSpPr>
        <p:spPr>
          <a:xfrm>
            <a:off x="362822" y="320679"/>
            <a:ext cx="953618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accessToken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refreshToken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newFBUser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newFBUser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dbResult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acknowledged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newFBUser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페북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회원 생성 에러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5324513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</a:t>
            </a: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2133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Oauth</a:t>
            </a:r>
            <a:r>
              <a:rPr lang="en-US" altLang="ko-KR" dirty="0"/>
              <a:t> </a:t>
            </a:r>
            <a:r>
              <a:rPr lang="ko-KR" altLang="en-US" dirty="0"/>
              <a:t>로그인 이므로 </a:t>
            </a:r>
            <a:r>
              <a:rPr lang="en-US" altLang="ko-KR" dirty="0"/>
              <a:t>/auth/</a:t>
            </a:r>
            <a:r>
              <a:rPr lang="en-US" altLang="ko-KR" dirty="0" err="1"/>
              <a:t>facebook</a:t>
            </a:r>
            <a:r>
              <a:rPr lang="en-US" altLang="ko-KR" dirty="0"/>
              <a:t> </a:t>
            </a:r>
            <a:r>
              <a:rPr lang="ko-KR" altLang="en-US" dirty="0"/>
              <a:t>주소로 요청을 받습니다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요청에 대한 결과는 아까 설정한 </a:t>
            </a:r>
            <a:r>
              <a:rPr lang="en-US" altLang="ko-KR" dirty="0"/>
              <a:t>CB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 로 들어오므로 실제적으로 로그인 처리를 해주는 주소는 </a:t>
            </a:r>
            <a:r>
              <a:rPr lang="en-US" altLang="ko-KR" dirty="0"/>
              <a:t>/auth/</a:t>
            </a:r>
            <a:r>
              <a:rPr lang="en-US" altLang="ko-KR" dirty="0" err="1"/>
              <a:t>facebook</a:t>
            </a:r>
            <a:r>
              <a:rPr lang="en-US" altLang="ko-KR" dirty="0"/>
              <a:t>/callback 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됩니다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34D54-1565-5B64-17A2-F38A16C94210}"/>
              </a:ext>
            </a:extLst>
          </p:cNvPr>
          <p:cNvSpPr txBox="1"/>
          <p:nvPr/>
        </p:nvSpPr>
        <p:spPr>
          <a:xfrm>
            <a:off x="782272" y="2215104"/>
            <a:ext cx="738021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'/auth/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authenticate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'email'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96CDD-36CC-4E5C-149A-F0203AF3F66F}"/>
              </a:ext>
            </a:extLst>
          </p:cNvPr>
          <p:cNvSpPr txBox="1"/>
          <p:nvPr/>
        </p:nvSpPr>
        <p:spPr>
          <a:xfrm>
            <a:off x="782272" y="5160277"/>
            <a:ext cx="863371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FB_CB_URL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http://localhost:4000/login/auth/facebook/callback</a:t>
            </a:r>
          </a:p>
        </p:txBody>
      </p:sp>
    </p:spTree>
    <p:extLst>
      <p:ext uri="{BB962C8B-B14F-4D97-AF65-F5344CB8AC3E}">
        <p14:creationId xmlns:p14="http://schemas.microsoft.com/office/powerpoint/2010/main" val="40440628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Oauth</a:t>
            </a:r>
            <a:r>
              <a:rPr lang="en-US" altLang="ko-KR" dirty="0"/>
              <a:t> </a:t>
            </a:r>
            <a:r>
              <a:rPr lang="ko-KR" altLang="en-US" dirty="0"/>
              <a:t>로그인 이므로 </a:t>
            </a:r>
            <a:r>
              <a:rPr lang="en-US" altLang="ko-KR" dirty="0"/>
              <a:t>/auth/</a:t>
            </a:r>
            <a:r>
              <a:rPr lang="en-US" altLang="ko-KR" dirty="0" err="1"/>
              <a:t>facebook</a:t>
            </a:r>
            <a:r>
              <a:rPr lang="en-US" altLang="ko-KR" dirty="0"/>
              <a:t> </a:t>
            </a:r>
            <a:r>
              <a:rPr lang="ko-KR" altLang="en-US" dirty="0"/>
              <a:t>주소로 요청을 받습니다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로그인이 성공하면 게시판으로</a:t>
            </a:r>
            <a:r>
              <a:rPr lang="en-US" altLang="ko-KR" dirty="0"/>
              <a:t>, </a:t>
            </a:r>
            <a:r>
              <a:rPr lang="ko-KR" altLang="en-US" dirty="0"/>
              <a:t>실패하면 메인 화면으로 보내주면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Passport </a:t>
            </a:r>
            <a:r>
              <a:rPr lang="ko-KR" altLang="en-US" dirty="0"/>
              <a:t>에서 제공하는 </a:t>
            </a:r>
            <a:r>
              <a:rPr lang="en-US" altLang="ko-KR" dirty="0" err="1"/>
              <a:t>succenssRedirect</a:t>
            </a:r>
            <a:r>
              <a:rPr lang="en-US" altLang="ko-KR" dirty="0"/>
              <a:t> / </a:t>
            </a:r>
            <a:r>
              <a:rPr lang="en-US" altLang="ko-KR" dirty="0" err="1"/>
              <a:t>failureRedirect</a:t>
            </a:r>
            <a:r>
              <a:rPr lang="en-US" altLang="ko-KR" dirty="0"/>
              <a:t> </a:t>
            </a:r>
            <a:r>
              <a:rPr lang="ko-KR" altLang="en-US" dirty="0"/>
              <a:t>를 사용하면 됩니다</a:t>
            </a:r>
            <a:r>
              <a:rPr lang="en-US" altLang="ko-KR" dirty="0"/>
              <a:t>~!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7A05E-06F5-B525-0722-F1AC5BC745EF}"/>
              </a:ext>
            </a:extLst>
          </p:cNvPr>
          <p:cNvSpPr txBox="1"/>
          <p:nvPr/>
        </p:nvSpPr>
        <p:spPr>
          <a:xfrm>
            <a:off x="3214679" y="3797521"/>
            <a:ext cx="585341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'/auth/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/callback'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passport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authenticate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successRedirect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failureRedirect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07787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프론트 엔드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9122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요청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페이지에서 </a:t>
            </a:r>
            <a:r>
              <a:rPr lang="en-US" altLang="ko-KR" dirty="0"/>
              <a:t>/login/auth/</a:t>
            </a:r>
            <a:r>
              <a:rPr lang="en-US" altLang="ko-KR" dirty="0" err="1"/>
              <a:t>facebook</a:t>
            </a:r>
            <a:r>
              <a:rPr lang="en-US" altLang="ko-KR" dirty="0"/>
              <a:t> </a:t>
            </a:r>
            <a:r>
              <a:rPr lang="ko-KR" altLang="en-US" dirty="0"/>
              <a:t>으로 요청을 보내 봅시다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로그인이 잘 되나요</a:t>
            </a:r>
            <a:r>
              <a:rPr lang="en-US" altLang="ko-KR" dirty="0"/>
              <a:t>!?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2B408-6454-8705-227C-2840F45AA092}"/>
              </a:ext>
            </a:extLst>
          </p:cNvPr>
          <p:cNvSpPr txBox="1"/>
          <p:nvPr/>
        </p:nvSpPr>
        <p:spPr>
          <a:xfrm>
            <a:off x="790662" y="2157392"/>
            <a:ext cx="108903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 mt-5"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Express Service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"mt-5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 바로가기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"mt-5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"/register"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회원가입 바로가기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"mt-5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바로가기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"mt-5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"/login/auth/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페북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로그인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697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Profile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97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전달한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Profile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페이스북은 좀 더 많은 정보를 전달해 줍니다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id </a:t>
            </a:r>
            <a:r>
              <a:rPr lang="ko-KR" altLang="en-US" dirty="0"/>
              <a:t>값은 그대로 사용하기 그러니 </a:t>
            </a:r>
            <a:r>
              <a:rPr lang="en-US" altLang="ko-KR" dirty="0"/>
              <a:t>username </a:t>
            </a:r>
            <a:r>
              <a:rPr lang="ko-KR" altLang="en-US" dirty="0"/>
              <a:t>을 이용해 봅시다</a:t>
            </a:r>
            <a:r>
              <a:rPr lang="en-US" altLang="ko-KR" dirty="0"/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049718-644A-88AF-D6F5-2621D195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95" y="2156165"/>
            <a:ext cx="5416854" cy="25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95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Facebook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전달한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Profile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페북</a:t>
            </a:r>
            <a:r>
              <a:rPr lang="ko-KR" altLang="en-US" dirty="0"/>
              <a:t> 로그인 시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id </a:t>
            </a:r>
            <a:r>
              <a:rPr lang="ko-KR" altLang="en-US" dirty="0"/>
              <a:t>를 가진 사용자가 없으면 회원 가입 처리를 하는데 이 때 필요한 정보만 받아서 회원 가입 처리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840F1-2191-8DD2-A7FE-F3D68C896C6B}"/>
              </a:ext>
            </a:extLst>
          </p:cNvPr>
          <p:cNvSpPr txBox="1"/>
          <p:nvPr/>
        </p:nvSpPr>
        <p:spPr>
          <a:xfrm>
            <a:off x="849386" y="2843274"/>
            <a:ext cx="929290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newFBUser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userCursor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newFBUser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1276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20812</TotalTime>
  <Words>4914</Words>
  <Application>Microsoft Office PowerPoint</Application>
  <PresentationFormat>와이드스크린</PresentationFormat>
  <Paragraphs>669</Paragraphs>
  <Slides>137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137</vt:i4>
      </vt:variant>
    </vt:vector>
  </HeadingPairs>
  <TitlesOfParts>
    <vt:vector size="144" baseType="lpstr">
      <vt:lpstr>나눔스퀘어 ExtraBold</vt:lpstr>
      <vt:lpstr>맑은 고딕</vt:lpstr>
      <vt:lpstr>Arial</vt:lpstr>
      <vt:lpstr>Calibri</vt:lpstr>
      <vt:lpstr>나눔스퀘어 Bold</vt:lpstr>
      <vt:lpstr>Consolas</vt:lpstr>
      <vt:lpstr>Office 테마</vt:lpstr>
      <vt:lpstr>PowerPoint 프레젠테이션</vt:lpstr>
      <vt:lpstr>PowerPoint 프레젠테이션</vt:lpstr>
      <vt:lpstr>PowerPoint 프레젠테이션</vt:lpstr>
      <vt:lpstr>Cookie 사용 예시들</vt:lpstr>
      <vt:lpstr>PowerPoint 프레젠테이션</vt:lpstr>
      <vt:lpstr>프론트에서 쿠키 사용하기</vt:lpstr>
      <vt:lpstr>PowerPoint 프레젠테이션</vt:lpstr>
      <vt:lpstr>백엔드(express)에서 쿠키 사용하기</vt:lpstr>
      <vt:lpstr>쿠키의 값을 전달</vt:lpstr>
      <vt:lpstr>PowerPoint 프레젠테이션</vt:lpstr>
      <vt:lpstr>PowerPoint 프레젠테이션</vt:lpstr>
      <vt:lpstr>PowerPoint 프레젠테이션</vt:lpstr>
      <vt:lpstr>PowerPoint 프레젠테이션</vt:lpstr>
      <vt:lpstr>세션 모듈 추가하기</vt:lpstr>
      <vt:lpstr>PowerPoint 프레젠테이션</vt:lpstr>
      <vt:lpstr>PowerPoint 프레젠테이션</vt:lpstr>
      <vt:lpstr>PowerPoint 프레젠테이션</vt:lpstr>
      <vt:lpstr>로그 아웃 처리</vt:lpstr>
      <vt:lpstr>PowerPoint 프레젠테이션</vt:lpstr>
      <vt:lpstr>PowerPoint 프레젠테이션</vt:lpstr>
      <vt:lpstr>PowerPoint 프레젠테이션</vt:lpstr>
      <vt:lpstr>PowerPoint 프레젠테이션</vt:lpstr>
      <vt:lpstr>Passport, Local 전략 설정</vt:lpstr>
      <vt:lpstr>Passport, serialzeUser</vt:lpstr>
      <vt:lpstr>Passport, deserializeUser</vt:lpstr>
      <vt:lpstr>PowerPoint 프레젠테이션</vt:lpstr>
      <vt:lpstr>PowerPoint 프레젠테이션</vt:lpstr>
      <vt:lpstr>Passport 로그인</vt:lpstr>
      <vt:lpstr>PowerPoint 프레젠테이션</vt:lpstr>
      <vt:lpstr>Passport 로그 아웃</vt:lpstr>
      <vt:lpstr>PowerPoint 프레젠테이션</vt:lpstr>
      <vt:lpstr>Passport 로 로그인 했으므로 기능을 변경</vt:lpstr>
      <vt:lpstr>Board.ejs 로 넘겨주는 유저 정보 코드 변경</vt:lpstr>
      <vt:lpstr>PowerPoint 프레젠테이션</vt:lpstr>
      <vt:lpstr>PowerPoint 프레젠테이션</vt:lpstr>
      <vt:lpstr>서버 코드 정리</vt:lpstr>
      <vt:lpstr>서버 코드 정리</vt:lpstr>
      <vt:lpstr>PowerPoint 프레젠테이션</vt:lpstr>
      <vt:lpstr>PowerPoint 프레젠테이션</vt:lpstr>
      <vt:lpstr>PowerPoint 프레젠테이션</vt:lpstr>
      <vt:lpstr>서버 코드 수정</vt:lpstr>
      <vt:lpstr>PowerPoint 프레젠테이션</vt:lpstr>
      <vt:lpstr>쿠키를 사용한 자동 로그인</vt:lpstr>
      <vt:lpstr>PowerPoint 프레젠테이션</vt:lpstr>
      <vt:lpstr>쿠키를 사용한 자동 로그인</vt:lpstr>
      <vt:lpstr>쿠키를 사용한 자동 로그인</vt:lpstr>
      <vt:lpstr>PowerPoint 프레젠테이션</vt:lpstr>
      <vt:lpstr>에러가 발생하네요?</vt:lpstr>
      <vt:lpstr>Board.js 코드 수정</vt:lpstr>
      <vt:lpstr>PowerPoint 프레젠테이션</vt:lpstr>
      <vt:lpstr>PowerPoint 프레젠테이션</vt:lpstr>
      <vt:lpstr>isLogin 함수 모듈화</vt:lpstr>
      <vt:lpstr>isLogin 함수 모듈화</vt:lpstr>
      <vt:lpstr>메인 서버에 코드 변경</vt:lpstr>
      <vt:lpstr>Board.js 에서 모듈 사용하기</vt:lpstr>
      <vt:lpstr>PowerPoint 프레젠테이션</vt:lpstr>
      <vt:lpstr>PowerPoint 프레젠테이션</vt:lpstr>
      <vt:lpstr>DOTENV, 중요 정보를 관리하는 모듈</vt:lpstr>
      <vt:lpstr>DOTENV, 중요 정보를 관리하는 모듈</vt:lpstr>
      <vt:lpstr>DOTENV, 중요 정보를 관리하는 모듈</vt:lpstr>
      <vt:lpstr>.gitignore 가 안되나요?</vt:lpstr>
      <vt:lpstr>PowerPoint 프레젠테이션</vt:lpstr>
      <vt:lpstr>PowerPoint 프레젠테이션</vt:lpstr>
      <vt:lpstr>OAuth(Open Authorization)?</vt:lpstr>
      <vt:lpstr>OAuth 의 3 참여자</vt:lpstr>
      <vt:lpstr>OAuth Flow</vt:lpstr>
      <vt:lpstr>OAuth 장점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Passport-facebook 모듈 설치</vt:lpstr>
      <vt:lpstr>Passport-facebook 전략 수립!</vt:lpstr>
      <vt:lpstr>.env 처리!</vt:lpstr>
      <vt:lpstr>Passport-facebook 전략 수립!</vt:lpstr>
      <vt:lpstr>PowerPoint 프레젠테이션</vt:lpstr>
      <vt:lpstr>PowerPoint 프레젠테이션</vt:lpstr>
      <vt:lpstr>Facebook 로그인 처리</vt:lpstr>
      <vt:lpstr>Facebook 로그인 처리</vt:lpstr>
      <vt:lpstr>PowerPoint 프레젠테이션</vt:lpstr>
      <vt:lpstr>Facebook 로그인 요청</vt:lpstr>
      <vt:lpstr>PowerPoint 프레젠테이션</vt:lpstr>
      <vt:lpstr>Facebook 에서 전달한 Profile 사용</vt:lpstr>
      <vt:lpstr>Facebook 에서 전달한 Profile 사용</vt:lpstr>
      <vt:lpstr>Facebook 에서 전달한 Profile 사용</vt:lpstr>
      <vt:lpstr>Board.js 수정</vt:lpstr>
      <vt:lpstr>Board.ejs 수정</vt:lpstr>
      <vt:lpstr>DB 설계의 중요성!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Passport-naver 모듈 설치</vt:lpstr>
      <vt:lpstr>Passport-naver 전략 수립!</vt:lpstr>
      <vt:lpstr>.env 처리!</vt:lpstr>
      <vt:lpstr>Passport-naver 전략 수립!</vt:lpstr>
      <vt:lpstr>PowerPoint 프레젠테이션</vt:lpstr>
      <vt:lpstr>Passport-naver 프로필 확인</vt:lpstr>
      <vt:lpstr>Passport-naver 프로필 확인</vt:lpstr>
      <vt:lpstr>PowerPoint 프레젠테이션</vt:lpstr>
      <vt:lpstr>과제, 카카오 로그인 구현!</vt:lpstr>
      <vt:lpstr>PowerPoint 프레젠테이션</vt:lpstr>
      <vt:lpstr>Multer 모듈 설치</vt:lpstr>
      <vt:lpstr>Board_write.ejs 파일 수정</vt:lpstr>
      <vt:lpstr>PowerPoint 프레젠테이션</vt:lpstr>
      <vt:lpstr>Board.js 파일 수정</vt:lpstr>
      <vt:lpstr>Board.js 파일 수정</vt:lpstr>
      <vt:lpstr>PowerPoint 프레젠테이션</vt:lpstr>
      <vt:lpstr>저장 폴더 만들기!</vt:lpstr>
      <vt:lpstr>파일 업로드 여부에 따른 DB 처리</vt:lpstr>
      <vt:lpstr>파일 업로드 여부에 따른 DB 처리</vt:lpstr>
      <vt:lpstr>Board.ejs 수정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tetz@spreatics.com</cp:lastModifiedBy>
  <cp:revision>2728</cp:revision>
  <dcterms:created xsi:type="dcterms:W3CDTF">2022-05-29T13:34:07Z</dcterms:created>
  <dcterms:modified xsi:type="dcterms:W3CDTF">2022-09-19T02:48:49Z</dcterms:modified>
</cp:coreProperties>
</file>